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CE5D-06BF-4AFF-B96F-56D5035F3071}" type="datetimeFigureOut">
              <a:rPr lang="it-IT" smtClean="0"/>
              <a:pPr/>
              <a:t>29/04/2015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FC610-5827-4120-BCC7-EAD5460E91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CE5D-06BF-4AFF-B96F-56D5035F3071}" type="datetimeFigureOut">
              <a:rPr lang="it-IT" smtClean="0"/>
              <a:pPr/>
              <a:t>29/04/2015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FC610-5827-4120-BCC7-EAD5460E91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CE5D-06BF-4AFF-B96F-56D5035F3071}" type="datetimeFigureOut">
              <a:rPr lang="it-IT" smtClean="0"/>
              <a:pPr/>
              <a:t>29/04/2015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FC610-5827-4120-BCC7-EAD5460E91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CE5D-06BF-4AFF-B96F-56D5035F3071}" type="datetimeFigureOut">
              <a:rPr lang="it-IT" smtClean="0"/>
              <a:pPr/>
              <a:t>29/04/2015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FC610-5827-4120-BCC7-EAD5460E91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CE5D-06BF-4AFF-B96F-56D5035F3071}" type="datetimeFigureOut">
              <a:rPr lang="it-IT" smtClean="0"/>
              <a:pPr/>
              <a:t>29/04/2015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FC610-5827-4120-BCC7-EAD5460E91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CE5D-06BF-4AFF-B96F-56D5035F3071}" type="datetimeFigureOut">
              <a:rPr lang="it-IT" smtClean="0"/>
              <a:pPr/>
              <a:t>29/04/2015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FC610-5827-4120-BCC7-EAD5460E91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CE5D-06BF-4AFF-B96F-56D5035F3071}" type="datetimeFigureOut">
              <a:rPr lang="it-IT" smtClean="0"/>
              <a:pPr/>
              <a:t>29/04/2015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FC610-5827-4120-BCC7-EAD5460E91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CE5D-06BF-4AFF-B96F-56D5035F3071}" type="datetimeFigureOut">
              <a:rPr lang="it-IT" smtClean="0"/>
              <a:pPr/>
              <a:t>29/04/2015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FC610-5827-4120-BCC7-EAD5460E91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CE5D-06BF-4AFF-B96F-56D5035F3071}" type="datetimeFigureOut">
              <a:rPr lang="it-IT" smtClean="0"/>
              <a:pPr/>
              <a:t>29/04/2015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FC610-5827-4120-BCC7-EAD5460E91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CE5D-06BF-4AFF-B96F-56D5035F3071}" type="datetimeFigureOut">
              <a:rPr lang="it-IT" smtClean="0"/>
              <a:pPr/>
              <a:t>29/04/2015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FC610-5827-4120-BCC7-EAD5460E91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CE5D-06BF-4AFF-B96F-56D5035F3071}" type="datetimeFigureOut">
              <a:rPr lang="it-IT" smtClean="0"/>
              <a:pPr/>
              <a:t>29/04/2015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FC610-5827-4120-BCC7-EAD5460E91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7CE5D-06BF-4AFF-B96F-56D5035F3071}" type="datetimeFigureOut">
              <a:rPr lang="it-IT" smtClean="0"/>
              <a:pPr/>
              <a:t>29/04/2015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FC610-5827-4120-BCC7-EAD5460E91E9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iapositiva_di_Microsoft_Office_PowerPoint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3046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lgerian" pitchFamily="82" charset="0"/>
                <a:ea typeface="Times New Roman" pitchFamily="18" charset="0"/>
                <a:cs typeface="Arial" pitchFamily="34" charset="0"/>
              </a:rPr>
              <a:t>XX Congresso Nazionale UNIONE ITALIANA DEI CIECHI E DEGLI IPOVEDENTI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it-IT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on il termine "autonomia" si intende la possibilità, per i ciechi e per gli ipovedenti, di dare risposte adeguate alle esigenze di </a:t>
            </a:r>
            <a:r>
              <a:rPr kumimoji="0" lang="it-IT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cura della persona</a:t>
            </a:r>
            <a:r>
              <a:rPr kumimoji="0" lang="it-IT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di </a:t>
            </a:r>
            <a:r>
              <a:rPr kumimoji="0" lang="it-IT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corretto comportamento nei rapporti interpersonali, di studio, di lavoro, di tempo libero e di ogni altra situazione della vita quotidiana, senza dover necessariamente ricorrere all’aiuto di altre persone;</a:t>
            </a:r>
            <a:endParaRPr kumimoji="0" lang="it-I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premesso che </a:t>
            </a:r>
            <a:r>
              <a:rPr kumimoji="0" lang="it-IT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nessun intervento sulle infrastrutture o sui dispositivi o altro, finalizzato a favorire l’autonomia, può risultare efficace, se il soggetto non è stato adeguatamente e tempestivamente formato ad utilizzare al meglio le proprie risorse personali;</a:t>
            </a: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1214414" y="3143249"/>
          <a:ext cx="6786610" cy="3357586"/>
        </p:xfrm>
        <a:graphic>
          <a:graphicData uri="http://schemas.openxmlformats.org/presentationml/2006/ole">
            <p:oleObj spid="_x0000_s6146" name="Diapositiva" r:id="rId3" imgW="4569445" imgH="3426611" progId="PowerPoint.Slide.12">
              <p:embed/>
            </p:oleObj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600" b="0" i="0" u="sng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Algerian" pitchFamily="82" charset="0"/>
                <a:ea typeface="Times New Roman" pitchFamily="18" charset="0"/>
                <a:cs typeface="Times New Roman" pitchFamily="18" charset="0"/>
              </a:rPr>
              <a:t>Gli strumenti che facilitano l'insegnamento e quindi l'apprendimento del Braille</a:t>
            </a:r>
            <a:endParaRPr kumimoji="0" lang="it-IT" sz="1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lgerian" pitchFamily="82" charset="0"/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1428736"/>
            <a:ext cx="4143372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Gli strumenti che facilitano l'insegnamento e quindi l'apprendimento del Braille sono: - il </a:t>
            </a:r>
            <a:r>
              <a:rPr kumimoji="0" lang="it-IT" b="1" i="0" u="sng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CASELLARIO ROMAGNOLI 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cioè una cassetta di legno con dei fori dove si possono inserire i vari parallelepipedi a base quadrata .Questo strumento viene presentato al bambino cieco prima che questo abbia imparato a leggere e scrivere in Braille, poiché, consente di sviluppare la motricità fine, la lateralizzazione, la conoscenza dei rapporti topologici, la coordinazione manuale, è importante non solo per l'apprendimento della scrittura, ma anche per apprendere la struttura dei numeri, o ancora si può usare per insegnare la geometria;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" name="Immagine 3" descr="http://shop.prociechi.it/catalog/images/D020_watermark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143116"/>
            <a:ext cx="4000528" cy="3100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http://www.unioneitalianaciechi-molise.com/online/images/risorse/cubaritmo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571612"/>
            <a:ext cx="5357850" cy="3343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2000240"/>
            <a:ext cx="3428992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it-IT" sz="2000" b="1" i="0" u="sng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il CUBARITMO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cioè un casellario di plastica, dove sono presenti dei cubi che riportano sulle facce i segni in Braille dei numeri e delle operazioni;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http://www.scuolapluridisabiliassisi.it/Immagini/DSC0159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785926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2357430"/>
            <a:ext cx="450056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it-IT" b="1" i="0" u="sng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Il MOSAICO LOGICO 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cioè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uno strumento formato da un casellario con vari parallelepipedi con diverse basi (quadrata, triangolare, </a:t>
            </a:r>
            <a:r>
              <a:rPr kumimoji="0" lang="it-IT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cinlindrica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). Può essere usato per comporre figure. 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500298" y="0"/>
            <a:ext cx="454964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200" b="0" i="0" u="sng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Algerian" pitchFamily="82" charset="0"/>
                <a:ea typeface="Times New Roman" pitchFamily="18" charset="0"/>
                <a:cs typeface="Times New Roman" pitchFamily="18" charset="0"/>
              </a:rPr>
              <a:t>LE MANI:” I miei occhi”</a:t>
            </a:r>
            <a:endParaRPr kumimoji="0" lang="it-IT" sz="3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lgerian" pitchFamily="82" charset="0"/>
              <a:cs typeface="Arial" pitchFamily="34" charset="0"/>
            </a:endParaRPr>
          </a:p>
        </p:txBody>
      </p:sp>
      <p:pic>
        <p:nvPicPr>
          <p:cNvPr id="3" name="Immagine 2" descr="http://www.iconfronti.it/wp-content/uploads/2013/04/mani-due-al-cielo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642918"/>
            <a:ext cx="4105275" cy="2737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3571876"/>
            <a:ext cx="9144000" cy="369331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IL TATTO E L'UDITO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La mano è il principale strumento per l'acquisizione di concetti, il tatto è distribuito su tutto il corpo, mentre gli altri sensi interessano zone specifiche. 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La mano è l'organo privilegiato del tatto in quanto congiunzione tra il fare e il pensare, la mano ci consente di acquisire quelle conoscenze che servono per l'apprendimento.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La mano si adatta agli oggetti, può assumere la forma, ci aiuta a memorizzare la geometria, perciò 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è importante che il cieco sia educato ad usare la mano per fare e per pensare.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La vista è il senso delle grandi estensioni, la mano delle piccole; il campo percettivo della mano è grande quanto il palmo della mano. Per i ciechi un oggetto ha sempre le stesse dimensioni poiché è impossibile toccarlo da lontano; se non è a portata di mano non c'è. 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La manualità è il mezzo attraverso il quale possiamo far giungere al non vedente tutti i contenuti relativi al mondo materiale. Per sviluppare l'uso della manualità importante è insegnare al bambino come toccare l'oggetto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quest'ultimo va infatti abbracciato con le dita per riuscire ad individuarne le caratteristiche. Importante è l'uso di mappe tattili.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800" b="0" i="0" u="sng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Algerian" pitchFamily="82" charset="0"/>
                <a:ea typeface="Times New Roman" pitchFamily="18" charset="0"/>
                <a:cs typeface="Times New Roman" pitchFamily="18" charset="0"/>
              </a:rPr>
              <a:t>La vista e l'udito permettono una relazione a distanza con il mondo</a:t>
            </a:r>
            <a:endParaRPr kumimoji="0" lang="it-IT" sz="2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lgerian" pitchFamily="82" charset="0"/>
              <a:cs typeface="Arial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1928802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Per il non vedente, l'udito è fondamentale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perché gli fornisce le informazioni provenienti dall'ambiente attraverso cui costruisce e conosce il mondo.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Non tutti gli oggetti hanno un loro rumore, per cui per il cieco è difficile discriminarli.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Saper descrivere odori, sapori e suoni è sintomo di AUTONOMIA. 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428860" y="2428868"/>
            <a:ext cx="432522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GRAZIE!</a:t>
            </a:r>
            <a:endParaRPr lang="it-IT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857224" y="142852"/>
            <a:ext cx="77867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600" u="sng" dirty="0">
                <a:latin typeface="Algerian" pitchFamily="82" charset="0"/>
              </a:rPr>
              <a:t>ALLA LUCE DELLA LEGGE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000240"/>
            <a:ext cx="8929686" cy="3477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LEGGE 138/2001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S'intende 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minorato della vista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colui che in seguito ad una patologia da qualunque causa derivante è incapace di assolvere adeguatamente alle normali attività della vita quotidiana. 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La Legge n.138 del 3 aprile 2001 "Classificazione e quantificazione delle minorazioni visive e norme in materia di accertamenti oculistici" 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ha stabilito le varie forme di minorazioni visive meritevoli di riconoscimento giuridico,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allo scopo di disciplinare adeguatamente la quantificazione dell'ipovisione e della cecità secondo i parametri accettati dalla medicina oculistica internazionale.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ciechi totali:</a:t>
            </a:r>
            <a:endParaRPr kumimoji="0" lang="it-IT" sz="1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Ai fini della  legge, si definiscono ciechi totali:</a:t>
            </a: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a) coloro che sono colpiti da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totale mancanza della vista in entrambi gli occhi</a:t>
            </a: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b) coloro che hanno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la mera percezione dell’ombra e della luce o del moto della mano in entrambi gli occhi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o nell’occhio migliore</a:t>
            </a: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c) coloro il cui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residuo perimetrico binoculare è inferiore al 3%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Si definiscono</a:t>
            </a: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ciechi parziali:</a:t>
            </a:r>
            <a:endParaRPr kumimoji="0" lang="it-IT" sz="1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a) coloro ché hanno un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residuo visivo non superiore a 1/20 in entrambi gli occhi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o nell’occhio migliore, anche con eventuale correzione</a:t>
            </a: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b) coloro il cui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residuo perimetrico binoculare è inferiore al 10%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Si definiscono </a:t>
            </a: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ipovedenti gravi:</a:t>
            </a:r>
            <a:endParaRPr kumimoji="0" lang="it-IT" sz="1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a) coloro che hanno un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residuo visivo non superiore a 1/10 in entrambi gli occhi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o nell’occhio migliore, anche con eventuale correzione</a:t>
            </a: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b) coloro il cui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residuo perimetrico binoculare è inferiore al 30%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1400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S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 definiscono </a:t>
            </a: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ipovedenti </a:t>
            </a:r>
            <a:r>
              <a:rPr kumimoji="0" lang="it-IT" sz="14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medio-gravi</a:t>
            </a:r>
            <a:r>
              <a:rPr kumimoji="0" lang="it-IT" sz="1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it-IT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a) coloro che hanno un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residuo visivo non superiore a 2/10 in entrambi gli occhi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o nell’occhio migliore, anche con eventuale correzione</a:t>
            </a: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b) coloro il cui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residuo perimetrico binoculare è inferiore al 50%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Si definiscono </a:t>
            </a: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ipovedenti lievi:</a:t>
            </a:r>
            <a:endParaRPr kumimoji="0" lang="it-IT" sz="1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a) coloro che hanno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un residuo visivo non superiore a 3/10 in entrambi gli occhi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o nell’occhio migliore, anche con eventuale correzione</a:t>
            </a: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b) coloro il cui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residuo perimetrico binoculare è inferiore al 60%</a:t>
            </a: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9144000" cy="71096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1" i="0" u="sng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lgerian" pitchFamily="82" charset="0"/>
                <a:ea typeface="Times New Roman" pitchFamily="18" charset="0"/>
                <a:cs typeface="Arial" pitchFamily="34" charset="0"/>
              </a:rPr>
              <a:t>AUTONOMIA E INTEGRAZIONE DEL BAMBINO A SCUOLA</a:t>
            </a:r>
            <a:r>
              <a:rPr kumimoji="0" lang="it-IT" sz="2400" b="1" i="0" u="sng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Per autonomia si intende l'acquisizione di uno stato di libertà, indipendenza, autostima e fiducia in sé stessi.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Quando pensiamo al concetto di autonomia legato al problema della cecità, pensiamo subito ad una difficoltà che il soggetto non vedente presenta a livello di movimenti. Il concetto di autonomia si basa invece sulla dimensione fisica, psicologica e mentale di ciascun individuo. Per permettere al bambino di raggiungere un certo grado di autonomia, è importante portarlo ad una piena conoscenza del mondo circostante. A limitare o a rendere difficoltosa la conquista dell'autonomia possono essere: 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- i genitori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che temono che il bambino possa farsi male o non sappia fare da solo determinare attività. Ciò è sbagliato perché è importante che il bambino, anche sbagliando, conosca da solo il mondo circostante;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- l'ambiente 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che lo circonda, strutturato principalmente per i soggetti vedenti e nel quale qualsiasi cosa può mettere in difficoltà il soggetto non vedente.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La scuola è una delle agenzie formative che, attraverso l'uso di macchinari adeguati al deficit e fissando obiettivi da raggiungere, aiuta il bambino a crescere in modo autonomo e completo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A scuola il bambino non vedente ha il diritto di richiedere un insegnante di sostegno che lo aiuta a svolgere le stesse attività didattiche del resto della classe. Provvedere alla mancanza della vista con gli altri sensi, di cui il soggetto dispone, è il fulcro della didattica speciale, concretizza l'autonomia e permette un effettiva integrazione scolastica. Nella legge 104/92 art. 12 si afferma che 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"l'integrazione scolastica ha come obiettivo lo sviluppo delle potenzialità della persona handicappata nell'apprendimento, nella comunicazione, nelle relazioni e nella socializzazione".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Per raggiungere tale obiettivo c'è bisogno dell'INTERDISCIPLINARIETA'. Al non vedente sono necessarie tutte le discipline e se stimolato in un contesto classe collaborativo, riesce a svolgere regolarmente tutte le attività supportato da particolari strumenti. Questi ultimi sono soprattutto legati all'uso del tatto che permette di conoscere gli oggetti, valutare le distanze e avere percezione degli spazi. Importanti per il non vedente sono i libri di testo, solitamente libri in Braille o testi parlati ( audiocassette, cd e sistema DAISY che divide il testo rispettandone la struttura).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4800" b="0" i="0" u="sng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Algerian" pitchFamily="82" charset="0"/>
                <a:ea typeface="Times New Roman" pitchFamily="18" charset="0"/>
                <a:cs typeface="Times New Roman" pitchFamily="18" charset="0"/>
              </a:rPr>
              <a:t>LA TIFLOLOGIA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4800" b="0" i="0" u="sng" strike="noStrike" cap="none" normalizeH="0" baseline="0" dirty="0" smtClean="0">
              <a:ln>
                <a:noFill/>
              </a:ln>
              <a:solidFill>
                <a:srgbClr val="17365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Il termine “</a:t>
            </a:r>
            <a:r>
              <a:rPr kumimoji="0" lang="it-IT" sz="16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tiflologo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” (tiflologia) deriva dal greco </a:t>
            </a:r>
            <a:r>
              <a:rPr kumimoji="0" lang="it-IT" sz="16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Tiflòs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(buio-cecità) + logos (ragione-scienza) e significa esperto dell’educazione dei minorati della vista (o scienza dell’educazione dei </a:t>
            </a:r>
            <a:r>
              <a:rPr kumimoji="0" lang="it-IT" sz="16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monorati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della vista)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è la scienza che si occupa di persone con deficit visivo (ipovedente e non vedente), ne studia le condizioni e le problematiche, al fine di indicare soluzioni per attuare a pieno la loro integrazione sociale e culturale. La tiflologia si occupa dei disabili visivi con o senza altri deficit fisici o psichici PLURIMINORTI. E' quindi opportuno trattare i vari casi in modo diverso, tenendo presente l'unicità del bambino.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La disciplina </a:t>
            </a:r>
            <a:r>
              <a:rPr kumimoji="0" lang="it-IT" sz="16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tiflologica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si occupa dell'educazione e della formazione psicologica delle persone cieche ed ipovedenti permettendo loro di crescere adeguatamente e di inserirsi nel gruppo dei pari.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44000" cy="470898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1" u="sng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Algerian" pitchFamily="82" charset="0"/>
                <a:ea typeface="Times New Roman" pitchFamily="18" charset="0"/>
                <a:cs typeface="Times New Roman" pitchFamily="18" charset="0"/>
              </a:rPr>
              <a:t>La figura dell’educatore </a:t>
            </a:r>
            <a:r>
              <a:rPr kumimoji="0" lang="it-IT" sz="2000" b="0" i="1" u="sng" strike="noStrike" cap="none" normalizeH="0" baseline="0" dirty="0" err="1" smtClean="0">
                <a:ln>
                  <a:noFill/>
                </a:ln>
                <a:solidFill>
                  <a:srgbClr val="17365D"/>
                </a:solidFill>
                <a:effectLst/>
                <a:latin typeface="Algerian" pitchFamily="82" charset="0"/>
                <a:ea typeface="Times New Roman" pitchFamily="18" charset="0"/>
                <a:cs typeface="Times New Roman" pitchFamily="18" charset="0"/>
              </a:rPr>
              <a:t>tiflologico</a:t>
            </a:r>
            <a:endParaRPr kumimoji="0" lang="it-IT" sz="2000" b="0" i="1" u="sng" strike="noStrike" cap="none" normalizeH="0" baseline="0" dirty="0" smtClean="0">
              <a:ln>
                <a:noFill/>
              </a:ln>
              <a:solidFill>
                <a:srgbClr val="17365D"/>
              </a:solidFill>
              <a:effectLst/>
              <a:latin typeface="Algerian" pitchFamily="82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Dalla scuola dell'infanzia all'università, per i soggetti con questi disturbi ci sono a disposizione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la consulenza informatica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il sostegno psicologico alla famiglia, la consulenza per la scelta della metodologia e degli ausili didattici </a:t>
            </a:r>
            <a:r>
              <a:rPr kumimoji="0" lang="it-IT" sz="16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tiflologici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la consulenza per la compilazione del PEI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(Piano Educativo Individualizzato).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600" dirty="0">
              <a:solidFill>
                <a:srgbClr val="444444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lgerian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1" u="sng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Algerian" pitchFamily="82" charset="0"/>
                <a:ea typeface="Times New Roman" pitchFamily="18" charset="0"/>
                <a:cs typeface="Times New Roman" pitchFamily="18" charset="0"/>
              </a:rPr>
              <a:t>Un'unitarietà educativa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Da diversi anni nella scuola è presente la figura del </a:t>
            </a:r>
            <a:r>
              <a:rPr kumimoji="0" lang="it-IT" sz="16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tiflologo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che è a contatto  con l'insegnante del bambino 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in quanto il suo compito è anche quello di mediare tra il bambino, il gruppo dei pari e la famiglia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Tutti questi soggetti,</a:t>
            </a:r>
            <a:r>
              <a:rPr kumimoji="0" lang="it-IT" sz="16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cooperando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tra di loro, indirizzano l'educazione del bambino creando un'unitarietà educativa. Il </a:t>
            </a:r>
            <a:r>
              <a:rPr kumimoji="0" lang="it-IT" sz="16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tiflologo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è una figura importante perché </a:t>
            </a:r>
            <a:r>
              <a:rPr kumimoji="0" lang="it-IT" sz="16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cerca di eliminare quelle barriere, psicologiche o sociali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che impediscono al bambino di crescere indipendente ed autonomo e lo aiuta a convivere con il proprio deficit in modo che possa realizzare , come ogni persona, i propri sogni, ambizioni ed aspirazioni.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0"/>
            <a:ext cx="23503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4000" b="0" i="0" u="sng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Algerian" pitchFamily="82" charset="0"/>
                <a:ea typeface="Times New Roman" pitchFamily="18" charset="0"/>
                <a:cs typeface="Times New Roman" pitchFamily="18" charset="0"/>
              </a:rPr>
              <a:t>BRAILLE</a:t>
            </a:r>
            <a:r>
              <a:rPr kumimoji="0" lang="it-IT" sz="2600" b="0" i="0" u="sng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Algerian" pitchFamily="82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it-IT" sz="1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lgerian" pitchFamily="82" charset="0"/>
              <a:cs typeface="Arial" pitchFamily="34" charset="0"/>
            </a:endParaRPr>
          </a:p>
        </p:txBody>
      </p:sp>
      <p:pic>
        <p:nvPicPr>
          <p:cNvPr id="3" name="Immagine 2" descr="Risultati immagini per codice braille immagini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928670"/>
            <a:ext cx="2428892" cy="179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3929058" y="2786058"/>
            <a:ext cx="1422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u="sng" dirty="0"/>
              <a:t>Louise Braille</a:t>
            </a:r>
          </a:p>
        </p:txBody>
      </p:sp>
      <p:pic>
        <p:nvPicPr>
          <p:cNvPr id="5" name="Immagine 4" descr="http://sapiensduezero.altervista.org/wp-content/uploads/2013/01/Braille-alfabeto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857232"/>
            <a:ext cx="314327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magine 5" descr="Risultati immagini per codice braille immagini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928670"/>
            <a:ext cx="2786082" cy="19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tangolo 6"/>
          <p:cNvSpPr/>
          <p:nvPr/>
        </p:nvSpPr>
        <p:spPr>
          <a:xfrm>
            <a:off x="0" y="4357694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dirty="0">
                <a:latin typeface="Comic Sans MS" pitchFamily="66" charset="0"/>
              </a:rPr>
              <a:t>Il codice di letto-scrittura Braille nasce nel 1829 grazie a Louis Braille e probabilmente non si pensò al fatto che sarebbe potuto essere un mezzo di studio. Il codice è in evoluzione, ci sono dei simboli riconosciuti a cui se ne aggiungono altri: quelli che possono subire variazioni sono quei simboli che hanno uno stesso segno. Il Braille è un codice in rilievo, quindi tattile. </a:t>
            </a:r>
            <a:r>
              <a:rPr lang="it-IT" sz="1600" b="1" dirty="0">
                <a:solidFill>
                  <a:srgbClr val="FF0000"/>
                </a:solidFill>
                <a:latin typeface="Comic Sans MS" pitchFamily="66" charset="0"/>
              </a:rPr>
              <a:t>La struttura del codice è logica, intuitiva, consecutiva e sintetica ed essendo un codice in rilievo è speculare (si scrive da destra verso sinistra e si legge da sinistra verso destra).</a:t>
            </a:r>
            <a:endParaRPr lang="it-IT" sz="16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http://www.galiano.it/sociali/lbraill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3929090" cy="3672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3929066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 caratteri Braille si scrivono, attraverso l'uso di un 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punteruolo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all'interno di </a:t>
            </a:r>
            <a:r>
              <a:rPr kumimoji="0" lang="it-IT" sz="16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casellini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di un righello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in ognuno dei quali ci sono </a:t>
            </a:r>
            <a:r>
              <a:rPr kumimoji="0" lang="it-IT" sz="16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6 punti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disposti in 2 colonne e 3 righe. Il </a:t>
            </a:r>
            <a:r>
              <a:rPr kumimoji="0" lang="it-IT" sz="16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casellino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è lo spazio minimo percepito dal polpastrello dell'indice. I punti sono numerati dall'1 al 6: partendo dall'alto nella colonna di sinistra si trovano i punti 1 o punto in alto a sinistra, 2 o punto in centro a sinistra e 3 o punto in basso a sinistra, mentre nella colonna di destra ci sono i punti 4 o punto in alto a destra, 5 o punto in centro a destra e 6 o punto in basso a destra. 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Con i 6 punti si possono ottenere 64 combinazioni diverse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che però non sono sufficienti a rappresentare tutti i caratteri. Per ovviare a questo problema si usano dei gruppi di caratteri Braille per rappresentare i simboli grafici che non corrispondono ad un singolo carattere Braille. I </a:t>
            </a:r>
            <a:r>
              <a:rPr kumimoji="0" lang="it-IT" sz="16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casellini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e quindi 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 caratteri del codice Braille sono ordinati in 5 serie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" name="Immagine 3" descr="Risultati immagini per codice braille immagini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142984"/>
            <a:ext cx="278608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tangolo 4"/>
          <p:cNvSpPr/>
          <p:nvPr/>
        </p:nvSpPr>
        <p:spPr>
          <a:xfrm>
            <a:off x="5857884" y="785794"/>
            <a:ext cx="2026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u="sng" dirty="0" smtClean="0"/>
              <a:t>Tavoletta in metallo</a:t>
            </a:r>
            <a:endParaRPr lang="it-IT" u="sng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529375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3200" u="sng" dirty="0">
                <a:latin typeface="Algerian" pitchFamily="82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kumimoji="0" lang="it-IT" sz="3200" b="0" i="0" u="sng" strike="noStrike" cap="none" normalizeH="0" baseline="0" dirty="0" smtClean="0">
                <a:ln>
                  <a:noFill/>
                </a:ln>
                <a:effectLst/>
                <a:latin typeface="Algerian" pitchFamily="82" charset="0"/>
                <a:ea typeface="Times New Roman" pitchFamily="18" charset="0"/>
                <a:cs typeface="Times New Roman" pitchFamily="18" charset="0"/>
              </a:rPr>
              <a:t>erie paradigma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3200" u="sng" dirty="0"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3200" b="0" i="0" u="sng" strike="noStrike" cap="none" normalizeH="0" baseline="0" dirty="0" smtClean="0">
              <a:ln>
                <a:noFill/>
              </a:ln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200" dirty="0">
              <a:solidFill>
                <a:srgbClr val="FF0000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la I serie è detta serie paradigma, 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comprende i punti 1, 2, 4, 5 ed è alfanumerica poiché ci possono essere scritti sia numeri che lettere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;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-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la II serie ripete la prima serie ed aggiunge il punto 3;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la III serie aggiunge il punto 6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alla seconda serie; - la 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IV serie aggiunge alla prima serie il punto 6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; 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- la V serie è la serie della punteggiatura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e corrisponde alla prima serie spostata nella parte bassa; - la serie dei segni liberi comprende il segno della maiuscola, il segna numero, l'apostrofo, il punto fermo,ecc.. </a:t>
            </a:r>
            <a:r>
              <a:rPr kumimoji="0" lang="it-IT" sz="2000" b="1" i="0" u="sng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Per poter insegnare il Braille è importante che il bambino abbia una buona conoscenza del sé corporeo e una buona motricità corporea.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1927</Words>
  <Application>Microsoft Office PowerPoint</Application>
  <PresentationFormat>Presentazione su schermo (4:3)</PresentationFormat>
  <Paragraphs>74</Paragraphs>
  <Slides>15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7" baseType="lpstr">
      <vt:lpstr>Tema di Office</vt:lpstr>
      <vt:lpstr>Diapositiva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pc</dc:creator>
  <cp:lastModifiedBy>pc</cp:lastModifiedBy>
  <cp:revision>7</cp:revision>
  <dcterms:created xsi:type="dcterms:W3CDTF">2015-04-29T19:14:05Z</dcterms:created>
  <dcterms:modified xsi:type="dcterms:W3CDTF">2015-04-29T21:51:53Z</dcterms:modified>
</cp:coreProperties>
</file>