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7" r:id="rId2"/>
    <p:sldId id="258" r:id="rId3"/>
    <p:sldId id="322" r:id="rId4"/>
    <p:sldId id="323" r:id="rId5"/>
    <p:sldId id="324" r:id="rId6"/>
    <p:sldId id="325" r:id="rId7"/>
    <p:sldId id="326" r:id="rId8"/>
    <p:sldId id="259" r:id="rId9"/>
    <p:sldId id="327" r:id="rId10"/>
    <p:sldId id="328" r:id="rId11"/>
    <p:sldId id="330" r:id="rId12"/>
    <p:sldId id="331" r:id="rId13"/>
    <p:sldId id="332" r:id="rId14"/>
    <p:sldId id="333" r:id="rId15"/>
    <p:sldId id="334" r:id="rId16"/>
    <p:sldId id="335" r:id="rId17"/>
    <p:sldId id="336" r:id="rId18"/>
    <p:sldId id="337" r:id="rId19"/>
    <p:sldId id="338" r:id="rId20"/>
    <p:sldId id="339" r:id="rId21"/>
    <p:sldId id="340" r:id="rId22"/>
    <p:sldId id="344" r:id="rId23"/>
    <p:sldId id="345" r:id="rId24"/>
    <p:sldId id="346" r:id="rId25"/>
    <p:sldId id="341" r:id="rId26"/>
    <p:sldId id="348" r:id="rId27"/>
    <p:sldId id="350" r:id="rId28"/>
    <p:sldId id="347" r:id="rId29"/>
    <p:sldId id="349" r:id="rId30"/>
    <p:sldId id="342" r:id="rId31"/>
    <p:sldId id="343" r:id="rId3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Stile con tema 1 - Colore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137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DA47E7-BD79-4336-85BE-5195756B8769}" type="datetimeFigureOut">
              <a:rPr lang="it-IT" smtClean="0"/>
              <a:t>16/04/2015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CC73AE-F1D1-4376-BAFA-764CEC377E34}" type="slidenum">
              <a:rPr lang="it-IT" smtClean="0"/>
              <a:t>‹N›</a:t>
            </a:fld>
            <a:endParaRPr lang="it-IT"/>
          </a:p>
        </p:txBody>
      </p:sp>
    </p:spTree>
    <p:extLst>
      <p:ext uri="{BB962C8B-B14F-4D97-AF65-F5344CB8AC3E}">
        <p14:creationId xmlns:p14="http://schemas.microsoft.com/office/powerpoint/2010/main" val="2106372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xml"/><Relationship Id="rId7"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cxnSp>
        <p:nvCxnSpPr>
          <p:cNvPr id="4" name="Connettore 1 3"/>
          <p:cNvCxnSpPr/>
          <p:nvPr userDrawn="1">
            <p:custDataLst>
              <p:tags r:id="rId1"/>
            </p:custDataLst>
          </p:nvPr>
        </p:nvCxnSpPr>
        <p:spPr>
          <a:xfrm flipH="1" flipV="1">
            <a:off x="684387" y="1342432"/>
            <a:ext cx="0" cy="657819"/>
          </a:xfrm>
          <a:prstGeom prst="line">
            <a:avLst/>
          </a:prstGeom>
          <a:ln>
            <a:solidFill>
              <a:srgbClr val="500000"/>
            </a:solidFill>
          </a:ln>
        </p:spPr>
        <p:style>
          <a:lnRef idx="1">
            <a:schemeClr val="accent1"/>
          </a:lnRef>
          <a:fillRef idx="0">
            <a:schemeClr val="accent1"/>
          </a:fillRef>
          <a:effectRef idx="0">
            <a:schemeClr val="accent1"/>
          </a:effectRef>
          <a:fontRef idx="minor">
            <a:schemeClr val="tx1"/>
          </a:fontRef>
        </p:style>
      </p:cxnSp>
      <p:cxnSp>
        <p:nvCxnSpPr>
          <p:cNvPr id="5" name="Connettore 1 4"/>
          <p:cNvCxnSpPr/>
          <p:nvPr userDrawn="1">
            <p:custDataLst>
              <p:tags r:id="rId2"/>
            </p:custDataLst>
          </p:nvPr>
        </p:nvCxnSpPr>
        <p:spPr>
          <a:xfrm>
            <a:off x="684388" y="1342431"/>
            <a:ext cx="7921030" cy="0"/>
          </a:xfrm>
          <a:prstGeom prst="line">
            <a:avLst/>
          </a:prstGeom>
          <a:ln>
            <a:solidFill>
              <a:srgbClr val="500000"/>
            </a:solidFill>
          </a:ln>
        </p:spPr>
        <p:style>
          <a:lnRef idx="1">
            <a:schemeClr val="accent1"/>
          </a:lnRef>
          <a:fillRef idx="0">
            <a:schemeClr val="accent1"/>
          </a:fillRef>
          <a:effectRef idx="0">
            <a:schemeClr val="accent1"/>
          </a:effectRef>
          <a:fontRef idx="minor">
            <a:schemeClr val="tx1"/>
          </a:fontRef>
        </p:style>
      </p:cxnSp>
      <p:cxnSp>
        <p:nvCxnSpPr>
          <p:cNvPr id="6" name="Connettore 1 5"/>
          <p:cNvCxnSpPr/>
          <p:nvPr userDrawn="1">
            <p:custDataLst>
              <p:tags r:id="rId3"/>
            </p:custDataLst>
          </p:nvPr>
        </p:nvCxnSpPr>
        <p:spPr>
          <a:xfrm>
            <a:off x="1978771" y="3935016"/>
            <a:ext cx="6555232" cy="0"/>
          </a:xfrm>
          <a:prstGeom prst="line">
            <a:avLst/>
          </a:prstGeom>
          <a:ln>
            <a:solidFill>
              <a:srgbClr val="500000"/>
            </a:solidFill>
          </a:ln>
        </p:spPr>
        <p:style>
          <a:lnRef idx="1">
            <a:schemeClr val="accent1"/>
          </a:lnRef>
          <a:fillRef idx="0">
            <a:schemeClr val="accent1"/>
          </a:fillRef>
          <a:effectRef idx="0">
            <a:schemeClr val="accent1"/>
          </a:effectRef>
          <a:fontRef idx="minor">
            <a:schemeClr val="tx1"/>
          </a:fontRef>
        </p:style>
      </p:cxnSp>
      <p:pic>
        <p:nvPicPr>
          <p:cNvPr id="7" name="Immagine 18" descr="unisa.png"/>
          <p:cNvPicPr>
            <a:picLocks noChangeAspect="1"/>
          </p:cNvPicPr>
          <p:nvPr userDrawn="1">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8245371" y="6307338"/>
            <a:ext cx="437411" cy="434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914403" y="1524000"/>
            <a:ext cx="7623175" cy="1752600"/>
          </a:xfrm>
        </p:spPr>
        <p:txBody>
          <a:bodyPr/>
          <a:lstStyle>
            <a:lvl1pPr>
              <a:defRPr sz="3400" b="0">
                <a:solidFill>
                  <a:schemeClr val="tx1"/>
                </a:solidFill>
              </a:defRPr>
            </a:lvl1pPr>
          </a:lstStyle>
          <a:p>
            <a:pPr lvl="0"/>
            <a:r>
              <a:rPr lang="it-IT" altLang="en-US" noProof="0" smtClean="0"/>
              <a:t>Fare clic per modificare lo stile del titolo</a:t>
            </a:r>
          </a:p>
        </p:txBody>
      </p:sp>
      <p:sp>
        <p:nvSpPr>
          <p:cNvPr id="5123" name="Rectangle 3"/>
          <p:cNvSpPr>
            <a:spLocks noGrp="1" noChangeArrowheads="1"/>
          </p:cNvSpPr>
          <p:nvPr>
            <p:ph type="subTitle" idx="1"/>
          </p:nvPr>
        </p:nvSpPr>
        <p:spPr>
          <a:xfrm>
            <a:off x="1981200" y="4077071"/>
            <a:ext cx="6553200" cy="1637929"/>
          </a:xfrm>
        </p:spPr>
        <p:txBody>
          <a:bodyPr/>
          <a:lstStyle>
            <a:lvl1pPr marL="0" indent="0">
              <a:buFont typeface="Wingdings" pitchFamily="2" charset="2"/>
              <a:buNone/>
              <a:defRPr sz="3400"/>
            </a:lvl1pPr>
          </a:lstStyle>
          <a:p>
            <a:pPr lvl="0"/>
            <a:r>
              <a:rPr lang="it-IT" altLang="en-US" noProof="0" dirty="0" smtClean="0"/>
              <a:t>Fare clic per modificare lo stile del sottotitolo dello schema</a:t>
            </a:r>
          </a:p>
        </p:txBody>
      </p:sp>
      <p:sp>
        <p:nvSpPr>
          <p:cNvPr id="8" name="Rectangle 5"/>
          <p:cNvSpPr>
            <a:spLocks noGrp="1" noChangeArrowheads="1"/>
          </p:cNvSpPr>
          <p:nvPr>
            <p:ph type="ftr" sz="quarter" idx="10"/>
            <p:custDataLst>
              <p:tags r:id="rId5"/>
            </p:custDataLst>
          </p:nvPr>
        </p:nvSpPr>
        <p:spPr>
          <a:xfrm>
            <a:off x="3124374" y="6244828"/>
            <a:ext cx="2895253" cy="455415"/>
          </a:xfrm>
        </p:spPr>
        <p:txBody>
          <a:bodyPr/>
          <a:lstStyle>
            <a:lvl1pPr>
              <a:defRPr/>
            </a:lvl1pPr>
          </a:lstStyle>
          <a:p>
            <a:pPr>
              <a:defRPr/>
            </a:pPr>
            <a:endParaRPr lang="it-IT" altLang="en-US">
              <a:solidFill>
                <a:srgbClr val="000000"/>
              </a:solidFill>
            </a:endParaRPr>
          </a:p>
        </p:txBody>
      </p:sp>
      <p:sp>
        <p:nvSpPr>
          <p:cNvPr id="9" name="Rectangle 6"/>
          <p:cNvSpPr>
            <a:spLocks noGrp="1" noChangeArrowheads="1"/>
          </p:cNvSpPr>
          <p:nvPr>
            <p:ph type="sldNum" sz="quarter" idx="11"/>
            <p:custDataLst>
              <p:tags r:id="rId6"/>
            </p:custDataLst>
          </p:nvPr>
        </p:nvSpPr>
        <p:spPr/>
        <p:txBody>
          <a:bodyPr/>
          <a:lstStyle>
            <a:lvl1pPr>
              <a:defRPr/>
            </a:lvl1pPr>
          </a:lstStyle>
          <a:p>
            <a:pPr>
              <a:defRPr/>
            </a:pPr>
            <a:fld id="{5E030223-72A1-4837-912E-F7AD0736F21F}"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3151263167"/>
      </p:ext>
    </p:extLst>
  </p:cSld>
  <p:clrMapOvr>
    <a:masterClrMapping/>
  </p:clrMapOvr>
  <p:transition>
    <p:cu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Rectangle 4"/>
          <p:cNvSpPr>
            <a:spLocks noGrp="1" noChangeArrowheads="1"/>
          </p:cNvSpPr>
          <p:nvPr>
            <p:ph type="dt" sz="half" idx="10"/>
            <p:custDataLst>
              <p:tags r:id="rId1"/>
            </p:custDataLst>
          </p:nvPr>
        </p:nvSpPr>
        <p:spPr>
          <a:ln/>
        </p:spPr>
        <p:txBody>
          <a:bodyPr/>
          <a:lstStyle>
            <a:lvl1pPr>
              <a:defRPr/>
            </a:lvl1pPr>
          </a:lstStyle>
          <a:p>
            <a:pPr>
              <a:defRPr/>
            </a:pPr>
            <a:endParaRPr lang="it-IT" altLang="en-US">
              <a:solidFill>
                <a:srgbClr val="000000"/>
              </a:solidFill>
            </a:endParaRPr>
          </a:p>
        </p:txBody>
      </p:sp>
      <p:sp>
        <p:nvSpPr>
          <p:cNvPr id="5" name="Rectangle 5"/>
          <p:cNvSpPr>
            <a:spLocks noGrp="1" noChangeArrowheads="1"/>
          </p:cNvSpPr>
          <p:nvPr>
            <p:ph type="ftr" sz="quarter" idx="11"/>
            <p:custDataLst>
              <p:tags r:id="rId2"/>
            </p:custDataLst>
          </p:nvPr>
        </p:nvSpPr>
        <p:spPr>
          <a:ln/>
        </p:spPr>
        <p:txBody>
          <a:bodyPr/>
          <a:lstStyle>
            <a:lvl1pPr>
              <a:defRPr/>
            </a:lvl1pPr>
          </a:lstStyle>
          <a:p>
            <a:pPr>
              <a:defRPr/>
            </a:pPr>
            <a:endParaRPr lang="it-IT" altLang="en-US">
              <a:solidFill>
                <a:srgbClr val="000000"/>
              </a:solidFill>
            </a:endParaRPr>
          </a:p>
        </p:txBody>
      </p:sp>
      <p:sp>
        <p:nvSpPr>
          <p:cNvPr id="6" name="Rectangle 6"/>
          <p:cNvSpPr>
            <a:spLocks noGrp="1" noChangeArrowheads="1"/>
          </p:cNvSpPr>
          <p:nvPr>
            <p:ph type="sldNum" sz="quarter" idx="12"/>
            <p:custDataLst>
              <p:tags r:id="rId3"/>
            </p:custDataLst>
          </p:nvPr>
        </p:nvSpPr>
        <p:spPr>
          <a:ln/>
        </p:spPr>
        <p:txBody>
          <a:bodyPr/>
          <a:lstStyle>
            <a:lvl1pPr>
              <a:defRPr/>
            </a:lvl1pPr>
          </a:lstStyle>
          <a:p>
            <a:pPr>
              <a:defRPr/>
            </a:pPr>
            <a:fld id="{15137849-6FA2-45B0-828C-C84758923799}"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449450711"/>
      </p:ext>
    </p:extLst>
  </p:cSld>
  <p:clrMapOvr>
    <a:masterClrMapping/>
  </p:clrMapOvr>
  <p:transition>
    <p:cu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1" y="277813"/>
            <a:ext cx="2057399" cy="5853113"/>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2" y="277813"/>
            <a:ext cx="6019799" cy="585311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Rectangle 4"/>
          <p:cNvSpPr>
            <a:spLocks noGrp="1" noChangeArrowheads="1"/>
          </p:cNvSpPr>
          <p:nvPr>
            <p:ph type="dt" sz="half" idx="10"/>
            <p:custDataLst>
              <p:tags r:id="rId1"/>
            </p:custDataLst>
          </p:nvPr>
        </p:nvSpPr>
        <p:spPr>
          <a:ln/>
        </p:spPr>
        <p:txBody>
          <a:bodyPr/>
          <a:lstStyle>
            <a:lvl1pPr>
              <a:defRPr/>
            </a:lvl1pPr>
          </a:lstStyle>
          <a:p>
            <a:pPr>
              <a:defRPr/>
            </a:pPr>
            <a:endParaRPr lang="it-IT" altLang="en-US">
              <a:solidFill>
                <a:srgbClr val="000000"/>
              </a:solidFill>
            </a:endParaRPr>
          </a:p>
        </p:txBody>
      </p:sp>
      <p:sp>
        <p:nvSpPr>
          <p:cNvPr id="5" name="Rectangle 5"/>
          <p:cNvSpPr>
            <a:spLocks noGrp="1" noChangeArrowheads="1"/>
          </p:cNvSpPr>
          <p:nvPr>
            <p:ph type="ftr" sz="quarter" idx="11"/>
            <p:custDataLst>
              <p:tags r:id="rId2"/>
            </p:custDataLst>
          </p:nvPr>
        </p:nvSpPr>
        <p:spPr>
          <a:ln/>
        </p:spPr>
        <p:txBody>
          <a:bodyPr/>
          <a:lstStyle>
            <a:lvl1pPr>
              <a:defRPr/>
            </a:lvl1pPr>
          </a:lstStyle>
          <a:p>
            <a:pPr>
              <a:defRPr/>
            </a:pPr>
            <a:endParaRPr lang="it-IT" altLang="en-US">
              <a:solidFill>
                <a:srgbClr val="000000"/>
              </a:solidFill>
            </a:endParaRPr>
          </a:p>
        </p:txBody>
      </p:sp>
      <p:sp>
        <p:nvSpPr>
          <p:cNvPr id="6" name="Rectangle 6"/>
          <p:cNvSpPr>
            <a:spLocks noGrp="1" noChangeArrowheads="1"/>
          </p:cNvSpPr>
          <p:nvPr>
            <p:ph type="sldNum" sz="quarter" idx="12"/>
            <p:custDataLst>
              <p:tags r:id="rId3"/>
            </p:custDataLst>
          </p:nvPr>
        </p:nvSpPr>
        <p:spPr>
          <a:ln/>
        </p:spPr>
        <p:txBody>
          <a:bodyPr/>
          <a:lstStyle>
            <a:lvl1pPr>
              <a:defRPr/>
            </a:lvl1pPr>
          </a:lstStyle>
          <a:p>
            <a:pPr>
              <a:defRPr/>
            </a:pPr>
            <a:fld id="{F4B2F089-ADFE-42FB-8CC6-7EADD23B6DD0}"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264766751"/>
      </p:ext>
    </p:extLst>
  </p:cSld>
  <p:clrMapOvr>
    <a:masterClrMapping/>
  </p:clrMapOvr>
  <p:transition>
    <p:cu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2" y="277814"/>
            <a:ext cx="8229600" cy="1139826"/>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457202" y="1600201"/>
            <a:ext cx="4038599" cy="4530726"/>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1" y="1600201"/>
            <a:ext cx="4038599" cy="4530726"/>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457200" y="6243638"/>
            <a:ext cx="2133601" cy="457200"/>
          </a:xfrm>
        </p:spPr>
        <p:txBody>
          <a:bodyPr/>
          <a:lstStyle>
            <a:lvl1pPr>
              <a:defRPr/>
            </a:lvl1pPr>
          </a:lstStyle>
          <a:p>
            <a:endParaRPr lang="it-IT" altLang="en-US">
              <a:solidFill>
                <a:srgbClr val="000000"/>
              </a:solidFill>
            </a:endParaRPr>
          </a:p>
        </p:txBody>
      </p:sp>
      <p:sp>
        <p:nvSpPr>
          <p:cNvPr id="6" name="Segnaposto piè di pagina 5"/>
          <p:cNvSpPr>
            <a:spLocks noGrp="1"/>
          </p:cNvSpPr>
          <p:nvPr>
            <p:ph type="ftr" sz="quarter" idx="11"/>
          </p:nvPr>
        </p:nvSpPr>
        <p:spPr>
          <a:xfrm>
            <a:off x="3124202" y="6248400"/>
            <a:ext cx="2895600" cy="457200"/>
          </a:xfrm>
        </p:spPr>
        <p:txBody>
          <a:bodyPr/>
          <a:lstStyle>
            <a:lvl1pPr>
              <a:defRPr/>
            </a:lvl1pPr>
          </a:lstStyle>
          <a:p>
            <a:endParaRPr lang="it-IT" altLang="en-US">
              <a:solidFill>
                <a:srgbClr val="000000"/>
              </a:solidFill>
            </a:endParaRPr>
          </a:p>
        </p:txBody>
      </p:sp>
      <p:sp>
        <p:nvSpPr>
          <p:cNvPr id="7" name="Segnaposto numero diapositiva 6"/>
          <p:cNvSpPr>
            <a:spLocks noGrp="1"/>
          </p:cNvSpPr>
          <p:nvPr>
            <p:ph type="sldNum" sz="quarter" idx="12"/>
          </p:nvPr>
        </p:nvSpPr>
        <p:spPr>
          <a:xfrm>
            <a:off x="6553201" y="6243638"/>
            <a:ext cx="2133601" cy="457200"/>
          </a:xfrm>
        </p:spPr>
        <p:txBody>
          <a:bodyPr/>
          <a:lstStyle>
            <a:lvl1pPr>
              <a:defRPr/>
            </a:lvl1pPr>
          </a:lstStyle>
          <a:p>
            <a:fld id="{34D59B38-B4AC-48E1-949B-52D3879E91C8}" type="slidenum">
              <a:rPr lang="it-IT" altLang="en-US">
                <a:solidFill>
                  <a:srgbClr val="000000"/>
                </a:solidFill>
              </a:rPr>
              <a:pPr/>
              <a:t>‹N›</a:t>
            </a:fld>
            <a:endParaRPr lang="it-IT" altLang="en-US">
              <a:solidFill>
                <a:srgbClr val="000000"/>
              </a:solidFill>
            </a:endParaRPr>
          </a:p>
        </p:txBody>
      </p:sp>
    </p:spTree>
    <p:extLst>
      <p:ext uri="{BB962C8B-B14F-4D97-AF65-F5344CB8AC3E}">
        <p14:creationId xmlns:p14="http://schemas.microsoft.com/office/powerpoint/2010/main" val="1342106096"/>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4" name="Segnaposto piè di pagina 3"/>
          <p:cNvSpPr txBox="1">
            <a:spLocks/>
          </p:cNvSpPr>
          <p:nvPr userDrawn="1"/>
        </p:nvSpPr>
        <p:spPr bwMode="auto">
          <a:xfrm>
            <a:off x="2195989" y="6215063"/>
            <a:ext cx="4234271" cy="458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fontAlgn="base" hangingPunct="1">
              <a:spcBef>
                <a:spcPct val="0"/>
              </a:spcBef>
              <a:spcAft>
                <a:spcPct val="0"/>
              </a:spcAft>
              <a:defRPr/>
            </a:pPr>
            <a:endParaRPr lang="en-US" altLang="en-US" sz="1100" dirty="0" smtClean="0">
              <a:solidFill>
                <a:srgbClr val="000000"/>
              </a:solidFill>
              <a:latin typeface="Garamond" pitchFamily="18" charset="0"/>
            </a:endParaRPr>
          </a:p>
        </p:txBody>
      </p:sp>
      <p:sp>
        <p:nvSpPr>
          <p:cNvPr id="2" name="Titolo 1"/>
          <p:cNvSpPr>
            <a:spLocks noGrp="1"/>
          </p:cNvSpPr>
          <p:nvPr>
            <p:ph type="title"/>
          </p:nvPr>
        </p:nvSpPr>
        <p:spPr>
          <a:xfrm>
            <a:off x="899593" y="476675"/>
            <a:ext cx="8136904" cy="360039"/>
          </a:xfrm>
        </p:spPr>
        <p:txBody>
          <a:bodyPr/>
          <a:lstStyle>
            <a:lvl1pPr>
              <a:defRPr sz="2400">
                <a:solidFill>
                  <a:srgbClr val="500000"/>
                </a:solidFill>
              </a:defRPr>
            </a:lvl1pPr>
          </a:lstStyle>
          <a:p>
            <a:r>
              <a:rPr lang="it-IT" dirty="0" smtClean="0"/>
              <a:t>Fare clic per modificare lo stile del titolo</a:t>
            </a:r>
            <a:endParaRPr lang="en-US" dirty="0"/>
          </a:p>
        </p:txBody>
      </p:sp>
      <p:sp>
        <p:nvSpPr>
          <p:cNvPr id="3" name="Segnaposto contenuto 2"/>
          <p:cNvSpPr>
            <a:spLocks noGrp="1"/>
          </p:cNvSpPr>
          <p:nvPr>
            <p:ph idx="1"/>
          </p:nvPr>
        </p:nvSpPr>
        <p:spPr>
          <a:xfrm>
            <a:off x="1331640" y="980729"/>
            <a:ext cx="7560840" cy="5178774"/>
          </a:xfrm>
        </p:spPr>
        <p:txBody>
          <a:bodyPr/>
          <a:lstStyle>
            <a:lvl1pPr marL="0" indent="0">
              <a:buNone/>
              <a:defRPr/>
            </a:lvl1pPr>
            <a:lvl2pPr marL="344456" indent="0">
              <a:buNone/>
              <a:defRPr/>
            </a:lvl2pPr>
            <a:lvl3pPr marL="671454" indent="0">
              <a:buNone/>
              <a:defRPr/>
            </a:lvl3pPr>
            <a:lvl4pPr marL="1023847" indent="0">
              <a:buNone/>
              <a:defRPr/>
            </a:lvl4pPr>
            <a:lvl5pPr marL="1341319" indent="0">
              <a:buNone/>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5" name="Rectangle 6"/>
          <p:cNvSpPr>
            <a:spLocks noGrp="1" noChangeArrowheads="1"/>
          </p:cNvSpPr>
          <p:nvPr>
            <p:ph type="sldNum" sz="quarter" idx="10"/>
            <p:custDataLst>
              <p:tags r:id="rId1"/>
            </p:custDataLst>
          </p:nvPr>
        </p:nvSpPr>
        <p:spPr/>
        <p:txBody>
          <a:bodyPr/>
          <a:lstStyle>
            <a:lvl1pPr>
              <a:defRPr/>
            </a:lvl1pPr>
          </a:lstStyle>
          <a:p>
            <a:pPr>
              <a:defRPr/>
            </a:pPr>
            <a:fld id="{8A15F82A-84AC-40C7-AD19-FE040B6C717B}"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2031351400"/>
      </p:ext>
    </p:extLst>
  </p:cSld>
  <p:clrMapOvr>
    <a:masterClrMapping/>
  </p:clrMapOvr>
  <p:transition>
    <p:cu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4"/>
            <a:ext cx="7772400" cy="1362075"/>
          </a:xfrm>
        </p:spPr>
        <p:txBody>
          <a:bodyPr/>
          <a:lstStyle>
            <a:lvl1pPr algn="l">
              <a:defRPr sz="39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8"/>
          </a:xfrm>
        </p:spPr>
        <p:txBody>
          <a:bodyPr anchor="b"/>
          <a:lstStyle>
            <a:lvl1pPr marL="0" indent="0">
              <a:buNone/>
              <a:defRPr sz="2100"/>
            </a:lvl1pPr>
            <a:lvl2pPr marL="457159" indent="0">
              <a:buNone/>
              <a:defRPr sz="1900"/>
            </a:lvl2pPr>
            <a:lvl3pPr marL="914319" indent="0">
              <a:buNone/>
              <a:defRPr sz="1700"/>
            </a:lvl3pPr>
            <a:lvl4pPr marL="1371478" indent="0">
              <a:buNone/>
              <a:defRPr sz="1300"/>
            </a:lvl4pPr>
            <a:lvl5pPr marL="1828639" indent="0">
              <a:buNone/>
              <a:defRPr sz="1300"/>
            </a:lvl5pPr>
            <a:lvl6pPr marL="2285797" indent="0">
              <a:buNone/>
              <a:defRPr sz="1300"/>
            </a:lvl6pPr>
            <a:lvl7pPr marL="2742958" indent="0">
              <a:buNone/>
              <a:defRPr sz="1300"/>
            </a:lvl7pPr>
            <a:lvl8pPr marL="3200117" indent="0">
              <a:buNone/>
              <a:defRPr sz="1300"/>
            </a:lvl8pPr>
            <a:lvl9pPr marL="3657277" indent="0">
              <a:buNone/>
              <a:defRPr sz="1300"/>
            </a:lvl9pPr>
          </a:lstStyle>
          <a:p>
            <a:pPr lvl="0"/>
            <a:r>
              <a:rPr lang="it-IT" smtClean="0"/>
              <a:t>Fare clic per modificare stili del testo dello schema</a:t>
            </a:r>
          </a:p>
        </p:txBody>
      </p:sp>
      <p:sp>
        <p:nvSpPr>
          <p:cNvPr id="4" name="Rectangle 4"/>
          <p:cNvSpPr>
            <a:spLocks noGrp="1" noChangeArrowheads="1"/>
          </p:cNvSpPr>
          <p:nvPr>
            <p:ph type="dt" sz="half" idx="10"/>
            <p:custDataLst>
              <p:tags r:id="rId1"/>
            </p:custDataLst>
          </p:nvPr>
        </p:nvSpPr>
        <p:spPr>
          <a:ln/>
        </p:spPr>
        <p:txBody>
          <a:bodyPr/>
          <a:lstStyle>
            <a:lvl1pPr>
              <a:defRPr/>
            </a:lvl1pPr>
          </a:lstStyle>
          <a:p>
            <a:pPr>
              <a:defRPr/>
            </a:pPr>
            <a:endParaRPr lang="it-IT" altLang="en-US">
              <a:solidFill>
                <a:srgbClr val="000000"/>
              </a:solidFill>
            </a:endParaRPr>
          </a:p>
        </p:txBody>
      </p:sp>
      <p:sp>
        <p:nvSpPr>
          <p:cNvPr id="5" name="Rectangle 5"/>
          <p:cNvSpPr>
            <a:spLocks noGrp="1" noChangeArrowheads="1"/>
          </p:cNvSpPr>
          <p:nvPr>
            <p:ph type="ftr" sz="quarter" idx="11"/>
            <p:custDataLst>
              <p:tags r:id="rId2"/>
            </p:custDataLst>
          </p:nvPr>
        </p:nvSpPr>
        <p:spPr>
          <a:ln/>
        </p:spPr>
        <p:txBody>
          <a:bodyPr/>
          <a:lstStyle>
            <a:lvl1pPr>
              <a:defRPr/>
            </a:lvl1pPr>
          </a:lstStyle>
          <a:p>
            <a:pPr>
              <a:defRPr/>
            </a:pPr>
            <a:endParaRPr lang="it-IT" altLang="en-US">
              <a:solidFill>
                <a:srgbClr val="000000"/>
              </a:solidFill>
            </a:endParaRPr>
          </a:p>
        </p:txBody>
      </p:sp>
      <p:sp>
        <p:nvSpPr>
          <p:cNvPr id="6" name="Rectangle 6"/>
          <p:cNvSpPr>
            <a:spLocks noGrp="1" noChangeArrowheads="1"/>
          </p:cNvSpPr>
          <p:nvPr>
            <p:ph type="sldNum" sz="quarter" idx="12"/>
            <p:custDataLst>
              <p:tags r:id="rId3"/>
            </p:custDataLst>
          </p:nvPr>
        </p:nvSpPr>
        <p:spPr>
          <a:ln/>
        </p:spPr>
        <p:txBody>
          <a:bodyPr/>
          <a:lstStyle>
            <a:lvl1pPr>
              <a:defRPr/>
            </a:lvl1pPr>
          </a:lstStyle>
          <a:p>
            <a:pPr>
              <a:defRPr/>
            </a:pPr>
            <a:fld id="{8FB0FC61-3CB8-4B41-B622-14D5314CC0F1}"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2934517473"/>
      </p:ext>
    </p:extLst>
  </p:cSld>
  <p:clrMapOvr>
    <a:masterClrMapping/>
  </p:clrMapOvr>
  <p:transition>
    <p:cu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1619673" y="1600203"/>
            <a:ext cx="2876127" cy="4530726"/>
          </a:xfrm>
        </p:spPr>
        <p:txBody>
          <a:bodyPr/>
          <a:lstStyle>
            <a:lvl1pPr>
              <a:defRPr sz="28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Segnaposto contenuto 3"/>
          <p:cNvSpPr>
            <a:spLocks noGrp="1"/>
          </p:cNvSpPr>
          <p:nvPr>
            <p:ph sz="half" idx="2"/>
          </p:nvPr>
        </p:nvSpPr>
        <p:spPr>
          <a:xfrm>
            <a:off x="5810672" y="1600203"/>
            <a:ext cx="2876127" cy="4530726"/>
          </a:xfrm>
        </p:spPr>
        <p:txBody>
          <a:bodyPr/>
          <a:lstStyle>
            <a:lvl1pPr>
              <a:defRPr sz="28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5" name="Rectangle 4"/>
          <p:cNvSpPr>
            <a:spLocks noGrp="1" noChangeArrowheads="1"/>
          </p:cNvSpPr>
          <p:nvPr>
            <p:ph type="dt" sz="half" idx="10"/>
            <p:custDataLst>
              <p:tags r:id="rId1"/>
            </p:custDataLst>
          </p:nvPr>
        </p:nvSpPr>
        <p:spPr>
          <a:ln/>
        </p:spPr>
        <p:txBody>
          <a:bodyPr/>
          <a:lstStyle>
            <a:lvl1pPr>
              <a:defRPr/>
            </a:lvl1pPr>
          </a:lstStyle>
          <a:p>
            <a:pPr>
              <a:defRPr/>
            </a:pPr>
            <a:endParaRPr lang="it-IT" altLang="en-US">
              <a:solidFill>
                <a:srgbClr val="000000"/>
              </a:solidFill>
            </a:endParaRPr>
          </a:p>
        </p:txBody>
      </p:sp>
      <p:sp>
        <p:nvSpPr>
          <p:cNvPr id="6" name="Rectangle 5"/>
          <p:cNvSpPr>
            <a:spLocks noGrp="1" noChangeArrowheads="1"/>
          </p:cNvSpPr>
          <p:nvPr>
            <p:ph type="ftr" sz="quarter" idx="11"/>
            <p:custDataLst>
              <p:tags r:id="rId2"/>
            </p:custDataLst>
          </p:nvPr>
        </p:nvSpPr>
        <p:spPr>
          <a:ln/>
        </p:spPr>
        <p:txBody>
          <a:bodyPr/>
          <a:lstStyle>
            <a:lvl1pPr>
              <a:defRPr/>
            </a:lvl1pPr>
          </a:lstStyle>
          <a:p>
            <a:pPr>
              <a:defRPr/>
            </a:pPr>
            <a:endParaRPr lang="it-IT" altLang="en-US">
              <a:solidFill>
                <a:srgbClr val="000000"/>
              </a:solidFill>
            </a:endParaRPr>
          </a:p>
        </p:txBody>
      </p:sp>
      <p:sp>
        <p:nvSpPr>
          <p:cNvPr id="7" name="Rectangle 6"/>
          <p:cNvSpPr>
            <a:spLocks noGrp="1" noChangeArrowheads="1"/>
          </p:cNvSpPr>
          <p:nvPr>
            <p:ph type="sldNum" sz="quarter" idx="12"/>
            <p:custDataLst>
              <p:tags r:id="rId3"/>
            </p:custDataLst>
          </p:nvPr>
        </p:nvSpPr>
        <p:spPr>
          <a:ln/>
        </p:spPr>
        <p:txBody>
          <a:bodyPr/>
          <a:lstStyle>
            <a:lvl1pPr>
              <a:defRPr/>
            </a:lvl1pPr>
          </a:lstStyle>
          <a:p>
            <a:pPr>
              <a:defRPr/>
            </a:pPr>
            <a:fld id="{FD89A4BC-8B89-4FDB-A42E-B4C1E82588A4}"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572350951"/>
      </p:ext>
    </p:extLst>
  </p:cSld>
  <p:clrMapOvr>
    <a:masterClrMapping/>
  </p:clrMapOvr>
  <p:transition>
    <p:cu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755577" y="260648"/>
            <a:ext cx="8229600" cy="1143000"/>
          </a:xfrm>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83567" y="1535116"/>
            <a:ext cx="3813821" cy="639763"/>
          </a:xfrm>
        </p:spPr>
        <p:txBody>
          <a:bodyPr anchor="b"/>
          <a:lstStyle>
            <a:lvl1pPr marL="0" indent="0">
              <a:buNone/>
              <a:defRPr sz="2400" b="1"/>
            </a:lvl1pPr>
            <a:lvl2pPr marL="457159" indent="0">
              <a:buNone/>
              <a:defRPr sz="2100" b="1"/>
            </a:lvl2pPr>
            <a:lvl3pPr marL="914319" indent="0">
              <a:buNone/>
              <a:defRPr sz="1900" b="1"/>
            </a:lvl3pPr>
            <a:lvl4pPr marL="1371478" indent="0">
              <a:buNone/>
              <a:defRPr sz="1700" b="1"/>
            </a:lvl4pPr>
            <a:lvl5pPr marL="1828639" indent="0">
              <a:buNone/>
              <a:defRPr sz="1700" b="1"/>
            </a:lvl5pPr>
            <a:lvl6pPr marL="2285797" indent="0">
              <a:buNone/>
              <a:defRPr sz="1700" b="1"/>
            </a:lvl6pPr>
            <a:lvl7pPr marL="2742958" indent="0">
              <a:buNone/>
              <a:defRPr sz="1700" b="1"/>
            </a:lvl7pPr>
            <a:lvl8pPr marL="3200117" indent="0">
              <a:buNone/>
              <a:defRPr sz="1700" b="1"/>
            </a:lvl8pPr>
            <a:lvl9pPr marL="3657277" indent="0">
              <a:buNone/>
              <a:defRPr sz="17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83567" y="2174874"/>
            <a:ext cx="3813821" cy="3951289"/>
          </a:xfrm>
        </p:spPr>
        <p:txBody>
          <a:bodyPr/>
          <a:lstStyle>
            <a:lvl1pPr>
              <a:defRPr sz="24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9" y="1535116"/>
            <a:ext cx="4041775" cy="639763"/>
          </a:xfrm>
        </p:spPr>
        <p:txBody>
          <a:bodyPr anchor="b"/>
          <a:lstStyle>
            <a:lvl1pPr marL="0" indent="0">
              <a:buNone/>
              <a:defRPr sz="2400" b="1"/>
            </a:lvl1pPr>
            <a:lvl2pPr marL="457159" indent="0">
              <a:buNone/>
              <a:defRPr sz="2100" b="1"/>
            </a:lvl2pPr>
            <a:lvl3pPr marL="914319" indent="0">
              <a:buNone/>
              <a:defRPr sz="1900" b="1"/>
            </a:lvl3pPr>
            <a:lvl4pPr marL="1371478" indent="0">
              <a:buNone/>
              <a:defRPr sz="1700" b="1"/>
            </a:lvl4pPr>
            <a:lvl5pPr marL="1828639" indent="0">
              <a:buNone/>
              <a:defRPr sz="1700" b="1"/>
            </a:lvl5pPr>
            <a:lvl6pPr marL="2285797" indent="0">
              <a:buNone/>
              <a:defRPr sz="1700" b="1"/>
            </a:lvl6pPr>
            <a:lvl7pPr marL="2742958" indent="0">
              <a:buNone/>
              <a:defRPr sz="1700" b="1"/>
            </a:lvl7pPr>
            <a:lvl8pPr marL="3200117" indent="0">
              <a:buNone/>
              <a:defRPr sz="1700" b="1"/>
            </a:lvl8pPr>
            <a:lvl9pPr marL="3657277" indent="0">
              <a:buNone/>
              <a:defRPr sz="17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9" y="2174874"/>
            <a:ext cx="4041775" cy="3951289"/>
          </a:xfrm>
        </p:spPr>
        <p:txBody>
          <a:bodyPr/>
          <a:lstStyle>
            <a:lvl1pPr>
              <a:defRPr sz="24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Rectangle 4"/>
          <p:cNvSpPr>
            <a:spLocks noGrp="1" noChangeArrowheads="1"/>
          </p:cNvSpPr>
          <p:nvPr>
            <p:ph type="dt" sz="half" idx="10"/>
            <p:custDataLst>
              <p:tags r:id="rId1"/>
            </p:custDataLst>
          </p:nvPr>
        </p:nvSpPr>
        <p:spPr>
          <a:ln/>
        </p:spPr>
        <p:txBody>
          <a:bodyPr/>
          <a:lstStyle>
            <a:lvl1pPr>
              <a:defRPr/>
            </a:lvl1pPr>
          </a:lstStyle>
          <a:p>
            <a:pPr>
              <a:defRPr/>
            </a:pPr>
            <a:endParaRPr lang="it-IT" altLang="en-US">
              <a:solidFill>
                <a:srgbClr val="000000"/>
              </a:solidFill>
            </a:endParaRPr>
          </a:p>
        </p:txBody>
      </p:sp>
      <p:sp>
        <p:nvSpPr>
          <p:cNvPr id="8" name="Rectangle 5"/>
          <p:cNvSpPr>
            <a:spLocks noGrp="1" noChangeArrowheads="1"/>
          </p:cNvSpPr>
          <p:nvPr>
            <p:ph type="ftr" sz="quarter" idx="11"/>
            <p:custDataLst>
              <p:tags r:id="rId2"/>
            </p:custDataLst>
          </p:nvPr>
        </p:nvSpPr>
        <p:spPr>
          <a:ln/>
        </p:spPr>
        <p:txBody>
          <a:bodyPr/>
          <a:lstStyle>
            <a:lvl1pPr>
              <a:defRPr/>
            </a:lvl1pPr>
          </a:lstStyle>
          <a:p>
            <a:pPr>
              <a:defRPr/>
            </a:pPr>
            <a:endParaRPr lang="it-IT" altLang="en-US">
              <a:solidFill>
                <a:srgbClr val="000000"/>
              </a:solidFill>
            </a:endParaRPr>
          </a:p>
        </p:txBody>
      </p:sp>
      <p:sp>
        <p:nvSpPr>
          <p:cNvPr id="9" name="Rectangle 6"/>
          <p:cNvSpPr>
            <a:spLocks noGrp="1" noChangeArrowheads="1"/>
          </p:cNvSpPr>
          <p:nvPr>
            <p:ph type="sldNum" sz="quarter" idx="12"/>
            <p:custDataLst>
              <p:tags r:id="rId3"/>
            </p:custDataLst>
          </p:nvPr>
        </p:nvSpPr>
        <p:spPr>
          <a:ln/>
        </p:spPr>
        <p:txBody>
          <a:bodyPr/>
          <a:lstStyle>
            <a:lvl1pPr>
              <a:defRPr/>
            </a:lvl1pPr>
          </a:lstStyle>
          <a:p>
            <a:pPr>
              <a:defRPr/>
            </a:pPr>
            <a:fld id="{1390107F-83DE-4604-A2F8-B51E2334D51A}"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4008131524"/>
      </p:ext>
    </p:extLst>
  </p:cSld>
  <p:clrMapOvr>
    <a:masterClrMapping/>
  </p:clrMapOvr>
  <p:transition>
    <p:cu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Rectangle 4"/>
          <p:cNvSpPr>
            <a:spLocks noGrp="1" noChangeArrowheads="1"/>
          </p:cNvSpPr>
          <p:nvPr>
            <p:ph type="dt" sz="half" idx="10"/>
            <p:custDataLst>
              <p:tags r:id="rId1"/>
            </p:custDataLst>
          </p:nvPr>
        </p:nvSpPr>
        <p:spPr>
          <a:ln/>
        </p:spPr>
        <p:txBody>
          <a:bodyPr/>
          <a:lstStyle>
            <a:lvl1pPr>
              <a:defRPr/>
            </a:lvl1pPr>
          </a:lstStyle>
          <a:p>
            <a:pPr>
              <a:defRPr/>
            </a:pPr>
            <a:endParaRPr lang="it-IT" altLang="en-US">
              <a:solidFill>
                <a:srgbClr val="000000"/>
              </a:solidFill>
            </a:endParaRPr>
          </a:p>
        </p:txBody>
      </p:sp>
      <p:sp>
        <p:nvSpPr>
          <p:cNvPr id="4" name="Rectangle 5"/>
          <p:cNvSpPr>
            <a:spLocks noGrp="1" noChangeArrowheads="1"/>
          </p:cNvSpPr>
          <p:nvPr>
            <p:ph type="ftr" sz="quarter" idx="11"/>
            <p:custDataLst>
              <p:tags r:id="rId2"/>
            </p:custDataLst>
          </p:nvPr>
        </p:nvSpPr>
        <p:spPr>
          <a:ln/>
        </p:spPr>
        <p:txBody>
          <a:bodyPr/>
          <a:lstStyle>
            <a:lvl1pPr>
              <a:defRPr/>
            </a:lvl1pPr>
          </a:lstStyle>
          <a:p>
            <a:pPr>
              <a:defRPr/>
            </a:pPr>
            <a:endParaRPr lang="it-IT" altLang="en-US">
              <a:solidFill>
                <a:srgbClr val="000000"/>
              </a:solidFill>
            </a:endParaRPr>
          </a:p>
        </p:txBody>
      </p:sp>
      <p:sp>
        <p:nvSpPr>
          <p:cNvPr id="5" name="Rectangle 6"/>
          <p:cNvSpPr>
            <a:spLocks noGrp="1" noChangeArrowheads="1"/>
          </p:cNvSpPr>
          <p:nvPr>
            <p:ph type="sldNum" sz="quarter" idx="12"/>
            <p:custDataLst>
              <p:tags r:id="rId3"/>
            </p:custDataLst>
          </p:nvPr>
        </p:nvSpPr>
        <p:spPr>
          <a:ln/>
        </p:spPr>
        <p:txBody>
          <a:bodyPr/>
          <a:lstStyle>
            <a:lvl1pPr>
              <a:defRPr/>
            </a:lvl1pPr>
          </a:lstStyle>
          <a:p>
            <a:pPr>
              <a:defRPr/>
            </a:pPr>
            <a:fld id="{C81562F1-541E-472F-9093-818979B6D376}"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832431155"/>
      </p:ext>
    </p:extLst>
  </p:cSld>
  <p:clrMapOvr>
    <a:masterClrMapping/>
  </p:clrMapOvr>
  <p:transition>
    <p:cu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custDataLst>
              <p:tags r:id="rId1"/>
            </p:custDataLst>
          </p:nvPr>
        </p:nvSpPr>
        <p:spPr>
          <a:ln/>
        </p:spPr>
        <p:txBody>
          <a:bodyPr/>
          <a:lstStyle>
            <a:lvl1pPr>
              <a:defRPr/>
            </a:lvl1pPr>
          </a:lstStyle>
          <a:p>
            <a:pPr>
              <a:defRPr/>
            </a:pPr>
            <a:endParaRPr lang="it-IT" altLang="en-US">
              <a:solidFill>
                <a:srgbClr val="000000"/>
              </a:solidFill>
            </a:endParaRPr>
          </a:p>
        </p:txBody>
      </p:sp>
      <p:sp>
        <p:nvSpPr>
          <p:cNvPr id="3" name="Rectangle 5"/>
          <p:cNvSpPr>
            <a:spLocks noGrp="1" noChangeArrowheads="1"/>
          </p:cNvSpPr>
          <p:nvPr>
            <p:ph type="ftr" sz="quarter" idx="11"/>
            <p:custDataLst>
              <p:tags r:id="rId2"/>
            </p:custDataLst>
          </p:nvPr>
        </p:nvSpPr>
        <p:spPr>
          <a:ln/>
        </p:spPr>
        <p:txBody>
          <a:bodyPr/>
          <a:lstStyle>
            <a:lvl1pPr>
              <a:defRPr/>
            </a:lvl1pPr>
          </a:lstStyle>
          <a:p>
            <a:pPr>
              <a:defRPr/>
            </a:pPr>
            <a:endParaRPr lang="it-IT" altLang="en-US">
              <a:solidFill>
                <a:srgbClr val="000000"/>
              </a:solidFill>
            </a:endParaRPr>
          </a:p>
        </p:txBody>
      </p:sp>
      <p:sp>
        <p:nvSpPr>
          <p:cNvPr id="4" name="Rectangle 6"/>
          <p:cNvSpPr>
            <a:spLocks noGrp="1" noChangeArrowheads="1"/>
          </p:cNvSpPr>
          <p:nvPr>
            <p:ph type="sldNum" sz="quarter" idx="12"/>
            <p:custDataLst>
              <p:tags r:id="rId3"/>
            </p:custDataLst>
          </p:nvPr>
        </p:nvSpPr>
        <p:spPr>
          <a:ln/>
        </p:spPr>
        <p:txBody>
          <a:bodyPr/>
          <a:lstStyle>
            <a:lvl1pPr>
              <a:defRPr/>
            </a:lvl1pPr>
          </a:lstStyle>
          <a:p>
            <a:pPr>
              <a:defRPr/>
            </a:pPr>
            <a:fld id="{611B8444-9134-4594-A2FA-3F37CCD11900}"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1757910337"/>
      </p:ext>
    </p:extLst>
  </p:cSld>
  <p:clrMapOvr>
    <a:masterClrMapping/>
  </p:clrMapOvr>
  <p:transition>
    <p:cu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3" y="273052"/>
            <a:ext cx="3008313" cy="1162052"/>
          </a:xfrm>
        </p:spPr>
        <p:txBody>
          <a:bodyPr anchor="b"/>
          <a:lstStyle>
            <a:lvl1pPr algn="l">
              <a:defRPr sz="21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2"/>
            <a:ext cx="5111749" cy="5853113"/>
          </a:xfrm>
        </p:spPr>
        <p:txBody>
          <a:bodyPr/>
          <a:lstStyle>
            <a:lvl1pPr>
              <a:defRPr sz="3200"/>
            </a:lvl1pPr>
            <a:lvl2pPr>
              <a:defRPr sz="2800"/>
            </a:lvl2pPr>
            <a:lvl3pPr>
              <a:defRPr sz="2400"/>
            </a:lvl3pPr>
            <a:lvl4pPr>
              <a:defRPr sz="2100"/>
            </a:lvl4pPr>
            <a:lvl5pPr>
              <a:defRPr sz="2100"/>
            </a:lvl5pPr>
            <a:lvl6pPr>
              <a:defRPr sz="2100"/>
            </a:lvl6pPr>
            <a:lvl7pPr>
              <a:defRPr sz="2100"/>
            </a:lvl7pPr>
            <a:lvl8pPr>
              <a:defRPr sz="2100"/>
            </a:lvl8pPr>
            <a:lvl9pPr>
              <a:defRPr sz="21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3" y="1435102"/>
            <a:ext cx="3008313" cy="4691063"/>
          </a:xfrm>
        </p:spPr>
        <p:txBody>
          <a:bodyPr/>
          <a:lstStyle>
            <a:lvl1pPr marL="0" indent="0">
              <a:buNone/>
              <a:defRPr sz="1300"/>
            </a:lvl1pPr>
            <a:lvl2pPr marL="457159" indent="0">
              <a:buNone/>
              <a:defRPr sz="1100"/>
            </a:lvl2pPr>
            <a:lvl3pPr marL="914319" indent="0">
              <a:buNone/>
              <a:defRPr sz="900"/>
            </a:lvl3pPr>
            <a:lvl4pPr marL="1371478" indent="0">
              <a:buNone/>
              <a:defRPr sz="900"/>
            </a:lvl4pPr>
            <a:lvl5pPr marL="1828639" indent="0">
              <a:buNone/>
              <a:defRPr sz="900"/>
            </a:lvl5pPr>
            <a:lvl6pPr marL="2285797" indent="0">
              <a:buNone/>
              <a:defRPr sz="900"/>
            </a:lvl6pPr>
            <a:lvl7pPr marL="2742958" indent="0">
              <a:buNone/>
              <a:defRPr sz="900"/>
            </a:lvl7pPr>
            <a:lvl8pPr marL="3200117" indent="0">
              <a:buNone/>
              <a:defRPr sz="900"/>
            </a:lvl8pPr>
            <a:lvl9pPr marL="3657277"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custDataLst>
              <p:tags r:id="rId1"/>
            </p:custDataLst>
          </p:nvPr>
        </p:nvSpPr>
        <p:spPr>
          <a:ln/>
        </p:spPr>
        <p:txBody>
          <a:bodyPr/>
          <a:lstStyle>
            <a:lvl1pPr>
              <a:defRPr/>
            </a:lvl1pPr>
          </a:lstStyle>
          <a:p>
            <a:pPr>
              <a:defRPr/>
            </a:pPr>
            <a:endParaRPr lang="it-IT" altLang="en-US">
              <a:solidFill>
                <a:srgbClr val="000000"/>
              </a:solidFill>
            </a:endParaRPr>
          </a:p>
        </p:txBody>
      </p:sp>
      <p:sp>
        <p:nvSpPr>
          <p:cNvPr id="6" name="Rectangle 5"/>
          <p:cNvSpPr>
            <a:spLocks noGrp="1" noChangeArrowheads="1"/>
          </p:cNvSpPr>
          <p:nvPr>
            <p:ph type="ftr" sz="quarter" idx="11"/>
            <p:custDataLst>
              <p:tags r:id="rId2"/>
            </p:custDataLst>
          </p:nvPr>
        </p:nvSpPr>
        <p:spPr>
          <a:ln/>
        </p:spPr>
        <p:txBody>
          <a:bodyPr/>
          <a:lstStyle>
            <a:lvl1pPr>
              <a:defRPr/>
            </a:lvl1pPr>
          </a:lstStyle>
          <a:p>
            <a:pPr>
              <a:defRPr/>
            </a:pPr>
            <a:endParaRPr lang="it-IT" altLang="en-US">
              <a:solidFill>
                <a:srgbClr val="000000"/>
              </a:solidFill>
            </a:endParaRPr>
          </a:p>
        </p:txBody>
      </p:sp>
      <p:sp>
        <p:nvSpPr>
          <p:cNvPr id="7" name="Rectangle 6"/>
          <p:cNvSpPr>
            <a:spLocks noGrp="1" noChangeArrowheads="1"/>
          </p:cNvSpPr>
          <p:nvPr>
            <p:ph type="sldNum" sz="quarter" idx="12"/>
            <p:custDataLst>
              <p:tags r:id="rId3"/>
            </p:custDataLst>
          </p:nvPr>
        </p:nvSpPr>
        <p:spPr>
          <a:ln/>
        </p:spPr>
        <p:txBody>
          <a:bodyPr/>
          <a:lstStyle>
            <a:lvl1pPr>
              <a:defRPr/>
            </a:lvl1pPr>
          </a:lstStyle>
          <a:p>
            <a:pPr>
              <a:defRPr/>
            </a:pPr>
            <a:fld id="{8C8BADFF-2669-4966-8A76-7FD82C515884}"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1800748316"/>
      </p:ext>
    </p:extLst>
  </p:cSld>
  <p:clrMapOvr>
    <a:masterClrMapping/>
  </p:clrMapOvr>
  <p:transition>
    <p:cu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9" y="4800603"/>
            <a:ext cx="5486400" cy="566739"/>
          </a:xfrm>
        </p:spPr>
        <p:txBody>
          <a:bodyPr anchor="b"/>
          <a:lstStyle>
            <a:lvl1pPr algn="l">
              <a:defRPr sz="21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9" y="612774"/>
            <a:ext cx="5486400" cy="4114800"/>
          </a:xfrm>
        </p:spPr>
        <p:txBody>
          <a:bodyPr/>
          <a:lstStyle>
            <a:lvl1pPr marL="0" indent="0">
              <a:buNone/>
              <a:defRPr sz="3200"/>
            </a:lvl1pPr>
            <a:lvl2pPr marL="457159" indent="0">
              <a:buNone/>
              <a:defRPr sz="2800"/>
            </a:lvl2pPr>
            <a:lvl3pPr marL="914319" indent="0">
              <a:buNone/>
              <a:defRPr sz="2400"/>
            </a:lvl3pPr>
            <a:lvl4pPr marL="1371478" indent="0">
              <a:buNone/>
              <a:defRPr sz="2100"/>
            </a:lvl4pPr>
            <a:lvl5pPr marL="1828639" indent="0">
              <a:buNone/>
              <a:defRPr sz="2100"/>
            </a:lvl5pPr>
            <a:lvl6pPr marL="2285797" indent="0">
              <a:buNone/>
              <a:defRPr sz="2100"/>
            </a:lvl6pPr>
            <a:lvl7pPr marL="2742958" indent="0">
              <a:buNone/>
              <a:defRPr sz="2100"/>
            </a:lvl7pPr>
            <a:lvl8pPr marL="3200117" indent="0">
              <a:buNone/>
              <a:defRPr sz="2100"/>
            </a:lvl8pPr>
            <a:lvl9pPr marL="3657277" indent="0">
              <a:buNone/>
              <a:defRPr sz="2100"/>
            </a:lvl9pPr>
          </a:lstStyle>
          <a:p>
            <a:pPr lvl="0"/>
            <a:endParaRPr lang="en-US" noProof="0" dirty="0" smtClean="0"/>
          </a:p>
        </p:txBody>
      </p:sp>
      <p:sp>
        <p:nvSpPr>
          <p:cNvPr id="4" name="Segnaposto testo 3"/>
          <p:cNvSpPr>
            <a:spLocks noGrp="1"/>
          </p:cNvSpPr>
          <p:nvPr>
            <p:ph type="body" sz="half" idx="2"/>
          </p:nvPr>
        </p:nvSpPr>
        <p:spPr>
          <a:xfrm>
            <a:off x="1792289" y="5367341"/>
            <a:ext cx="5486400" cy="804863"/>
          </a:xfrm>
        </p:spPr>
        <p:txBody>
          <a:bodyPr/>
          <a:lstStyle>
            <a:lvl1pPr marL="0" indent="0">
              <a:buNone/>
              <a:defRPr sz="1300"/>
            </a:lvl1pPr>
            <a:lvl2pPr marL="457159" indent="0">
              <a:buNone/>
              <a:defRPr sz="1100"/>
            </a:lvl2pPr>
            <a:lvl3pPr marL="914319" indent="0">
              <a:buNone/>
              <a:defRPr sz="900"/>
            </a:lvl3pPr>
            <a:lvl4pPr marL="1371478" indent="0">
              <a:buNone/>
              <a:defRPr sz="900"/>
            </a:lvl4pPr>
            <a:lvl5pPr marL="1828639" indent="0">
              <a:buNone/>
              <a:defRPr sz="900"/>
            </a:lvl5pPr>
            <a:lvl6pPr marL="2285797" indent="0">
              <a:buNone/>
              <a:defRPr sz="900"/>
            </a:lvl6pPr>
            <a:lvl7pPr marL="2742958" indent="0">
              <a:buNone/>
              <a:defRPr sz="900"/>
            </a:lvl7pPr>
            <a:lvl8pPr marL="3200117" indent="0">
              <a:buNone/>
              <a:defRPr sz="900"/>
            </a:lvl8pPr>
            <a:lvl9pPr marL="3657277"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custDataLst>
              <p:tags r:id="rId1"/>
            </p:custDataLst>
          </p:nvPr>
        </p:nvSpPr>
        <p:spPr>
          <a:ln/>
        </p:spPr>
        <p:txBody>
          <a:bodyPr/>
          <a:lstStyle>
            <a:lvl1pPr>
              <a:defRPr/>
            </a:lvl1pPr>
          </a:lstStyle>
          <a:p>
            <a:pPr>
              <a:defRPr/>
            </a:pPr>
            <a:endParaRPr lang="it-IT" altLang="en-US">
              <a:solidFill>
                <a:srgbClr val="000000"/>
              </a:solidFill>
            </a:endParaRPr>
          </a:p>
        </p:txBody>
      </p:sp>
      <p:sp>
        <p:nvSpPr>
          <p:cNvPr id="6" name="Rectangle 5"/>
          <p:cNvSpPr>
            <a:spLocks noGrp="1" noChangeArrowheads="1"/>
          </p:cNvSpPr>
          <p:nvPr>
            <p:ph type="ftr" sz="quarter" idx="11"/>
            <p:custDataLst>
              <p:tags r:id="rId2"/>
            </p:custDataLst>
          </p:nvPr>
        </p:nvSpPr>
        <p:spPr>
          <a:ln/>
        </p:spPr>
        <p:txBody>
          <a:bodyPr/>
          <a:lstStyle>
            <a:lvl1pPr>
              <a:defRPr/>
            </a:lvl1pPr>
          </a:lstStyle>
          <a:p>
            <a:pPr>
              <a:defRPr/>
            </a:pPr>
            <a:endParaRPr lang="it-IT" altLang="en-US">
              <a:solidFill>
                <a:srgbClr val="000000"/>
              </a:solidFill>
            </a:endParaRPr>
          </a:p>
        </p:txBody>
      </p:sp>
      <p:sp>
        <p:nvSpPr>
          <p:cNvPr id="7" name="Rectangle 6"/>
          <p:cNvSpPr>
            <a:spLocks noGrp="1" noChangeArrowheads="1"/>
          </p:cNvSpPr>
          <p:nvPr>
            <p:ph type="sldNum" sz="quarter" idx="12"/>
            <p:custDataLst>
              <p:tags r:id="rId3"/>
            </p:custDataLst>
          </p:nvPr>
        </p:nvSpPr>
        <p:spPr>
          <a:ln/>
        </p:spPr>
        <p:txBody>
          <a:bodyPr/>
          <a:lstStyle>
            <a:lvl1pPr>
              <a:defRPr/>
            </a:lvl1pPr>
          </a:lstStyle>
          <a:p>
            <a:pPr>
              <a:defRPr/>
            </a:pPr>
            <a:fld id="{97B1514A-59F0-47FE-B4F8-1529EC9CCF11}" type="slidenum">
              <a:rPr lang="it-IT" altLang="en-US">
                <a:solidFill>
                  <a:srgbClr val="000000"/>
                </a:solidFill>
              </a:rPr>
              <a:pPr>
                <a:defRPr/>
              </a:pPr>
              <a:t>‹N›</a:t>
            </a:fld>
            <a:endParaRPr lang="it-IT" altLang="en-US" dirty="0">
              <a:solidFill>
                <a:srgbClr val="000000"/>
              </a:solidFill>
            </a:endParaRPr>
          </a:p>
        </p:txBody>
      </p:sp>
    </p:spTree>
    <p:extLst>
      <p:ext uri="{BB962C8B-B14F-4D97-AF65-F5344CB8AC3E}">
        <p14:creationId xmlns:p14="http://schemas.microsoft.com/office/powerpoint/2010/main" val="1594810569"/>
      </p:ext>
    </p:extLst>
  </p:cSld>
  <p:clrMapOvr>
    <a:masterClrMapping/>
  </p:clrMapOvr>
  <p:transition>
    <p:cu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tags" Target="../tags/tag8.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tags" Target="../tags/tag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tags" Target="../tags/tag2.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 Id="rId22" Type="http://schemas.openxmlformats.org/officeDocument/2006/relationships/tags" Target="../tags/tag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magine 8"/>
          <p:cNvPicPr>
            <a:picLocks noChangeAspect="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17853" y="1"/>
            <a:ext cx="9161854" cy="6938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magine 5"/>
          <p:cNvPicPr>
            <a:picLocks noChangeAspect="1"/>
          </p:cNvPicPr>
          <p:nvPr userDrawn="1"/>
        </p:nvPicPr>
        <p:blipFill>
          <a:blip r:embed="rId24">
            <a:extLst>
              <a:ext uri="{28A0092B-C50C-407E-A947-70E740481C1C}">
                <a14:useLocalDpi xmlns:a14="http://schemas.microsoft.com/office/drawing/2010/main" val="0"/>
              </a:ext>
            </a:extLst>
          </a:blip>
          <a:srcRect t="-2" r="38652" b="1895"/>
          <a:stretch>
            <a:fillRect/>
          </a:stretch>
        </p:blipFill>
        <p:spPr bwMode="auto">
          <a:xfrm rot="2656069">
            <a:off x="6772452" y="4185048"/>
            <a:ext cx="2255500" cy="2196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custDataLst>
              <p:tags r:id="rId14"/>
            </p:custDataLst>
          </p:nvPr>
        </p:nvSpPr>
        <p:spPr bwMode="auto">
          <a:xfrm>
            <a:off x="925412" y="276821"/>
            <a:ext cx="7742494" cy="559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6" rIns="91432" bIns="45716" numCol="1" anchor="t" anchorCtr="0" compatLnSpc="1">
            <a:prstTxWarp prst="textNoShape">
              <a:avLst/>
            </a:prstTxWarp>
          </a:bodyPr>
          <a:lstStyle/>
          <a:p>
            <a:pPr lvl="0"/>
            <a:r>
              <a:rPr lang="it-IT" altLang="en-US" smtClean="0"/>
              <a:t>Fare clic per modificare lo stile del titolo</a:t>
            </a:r>
          </a:p>
        </p:txBody>
      </p:sp>
      <p:sp>
        <p:nvSpPr>
          <p:cNvPr id="1029" name="Rectangle 3"/>
          <p:cNvSpPr>
            <a:spLocks noGrp="1" noChangeArrowheads="1"/>
          </p:cNvSpPr>
          <p:nvPr>
            <p:ph type="body" idx="1"/>
            <p:custDataLst>
              <p:tags r:id="rId15"/>
            </p:custDataLst>
          </p:nvPr>
        </p:nvSpPr>
        <p:spPr bwMode="auto">
          <a:xfrm>
            <a:off x="1627651" y="836415"/>
            <a:ext cx="7058108" cy="529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6" rIns="91432" bIns="45716"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
        <p:nvSpPr>
          <p:cNvPr id="4100" name="Rectangle 4"/>
          <p:cNvSpPr>
            <a:spLocks noGrp="1" noChangeArrowheads="1"/>
          </p:cNvSpPr>
          <p:nvPr>
            <p:ph type="dt" sz="half" idx="2"/>
            <p:custDataLst>
              <p:tags r:id="rId16"/>
            </p:custDataLst>
          </p:nvPr>
        </p:nvSpPr>
        <p:spPr bwMode="auto">
          <a:xfrm>
            <a:off x="2395354" y="6453189"/>
            <a:ext cx="1056335" cy="255984"/>
          </a:xfrm>
          <a:prstGeom prst="rect">
            <a:avLst/>
          </a:prstGeom>
          <a:noFill/>
          <a:ln>
            <a:noFill/>
          </a:ln>
          <a:effectLst/>
          <a:extLst/>
        </p:spPr>
        <p:txBody>
          <a:bodyPr vert="horz" wrap="square" lIns="91432" tIns="45716" rIns="91432" bIns="45716" numCol="1" anchor="b" anchorCtr="0" compatLnSpc="1">
            <a:prstTxWarp prst="textNoShape">
              <a:avLst/>
            </a:prstTxWarp>
          </a:bodyPr>
          <a:lstStyle>
            <a:lvl1pPr>
              <a:defRPr sz="1100">
                <a:latin typeface="+mn-lt"/>
              </a:defRPr>
            </a:lvl1pPr>
          </a:lstStyle>
          <a:p>
            <a:pPr fontAlgn="base">
              <a:spcBef>
                <a:spcPct val="0"/>
              </a:spcBef>
              <a:spcAft>
                <a:spcPct val="0"/>
              </a:spcAft>
              <a:defRPr/>
            </a:pPr>
            <a:endParaRPr lang="it-IT" altLang="en-US">
              <a:solidFill>
                <a:srgbClr val="000000"/>
              </a:solidFill>
            </a:endParaRPr>
          </a:p>
        </p:txBody>
      </p:sp>
      <p:sp>
        <p:nvSpPr>
          <p:cNvPr id="4101" name="Rectangle 5"/>
          <p:cNvSpPr>
            <a:spLocks noGrp="1" noChangeArrowheads="1"/>
          </p:cNvSpPr>
          <p:nvPr>
            <p:ph type="ftr" sz="quarter" idx="3"/>
            <p:custDataLst>
              <p:tags r:id="rId17"/>
            </p:custDataLst>
          </p:nvPr>
        </p:nvSpPr>
        <p:spPr bwMode="auto">
          <a:xfrm>
            <a:off x="3802808" y="6235900"/>
            <a:ext cx="1978771" cy="458391"/>
          </a:xfrm>
          <a:prstGeom prst="rect">
            <a:avLst/>
          </a:prstGeom>
          <a:noFill/>
          <a:ln>
            <a:noFill/>
          </a:ln>
          <a:effectLst/>
          <a:extLst/>
        </p:spPr>
        <p:txBody>
          <a:bodyPr vert="horz" wrap="square" lIns="91432" tIns="45716" rIns="91432" bIns="45716" numCol="1" anchor="b" anchorCtr="0" compatLnSpc="1">
            <a:prstTxWarp prst="textNoShape">
              <a:avLst/>
            </a:prstTxWarp>
          </a:bodyPr>
          <a:lstStyle>
            <a:lvl1pPr algn="ctr">
              <a:defRPr sz="1100">
                <a:latin typeface="+mn-lt"/>
              </a:defRPr>
            </a:lvl1pPr>
          </a:lstStyle>
          <a:p>
            <a:pPr fontAlgn="base">
              <a:spcBef>
                <a:spcPct val="0"/>
              </a:spcBef>
              <a:spcAft>
                <a:spcPct val="0"/>
              </a:spcAft>
              <a:defRPr/>
            </a:pPr>
            <a:endParaRPr lang="it-IT" altLang="en-US">
              <a:solidFill>
                <a:srgbClr val="000000"/>
              </a:solidFill>
            </a:endParaRPr>
          </a:p>
        </p:txBody>
      </p:sp>
      <p:sp>
        <p:nvSpPr>
          <p:cNvPr id="4102" name="Rectangle 6"/>
          <p:cNvSpPr>
            <a:spLocks noGrp="1" noChangeArrowheads="1"/>
          </p:cNvSpPr>
          <p:nvPr>
            <p:ph type="sldNum" sz="quarter" idx="4"/>
            <p:custDataLst>
              <p:tags r:id="rId18"/>
            </p:custDataLst>
          </p:nvPr>
        </p:nvSpPr>
        <p:spPr bwMode="auto">
          <a:xfrm>
            <a:off x="6534403" y="6235900"/>
            <a:ext cx="2133502" cy="458391"/>
          </a:xfrm>
          <a:prstGeom prst="rect">
            <a:avLst/>
          </a:prstGeom>
          <a:noFill/>
          <a:ln>
            <a:noFill/>
          </a:ln>
          <a:effectLst/>
          <a:extLst/>
        </p:spPr>
        <p:txBody>
          <a:bodyPr vert="horz" wrap="square" lIns="91432" tIns="45716" rIns="91432" bIns="45716" numCol="1" anchor="b" anchorCtr="0" compatLnSpc="1">
            <a:prstTxWarp prst="textNoShape">
              <a:avLst/>
            </a:prstTxWarp>
          </a:bodyPr>
          <a:lstStyle>
            <a:lvl1pPr algn="r">
              <a:defRPr sz="1100">
                <a:latin typeface="+mn-lt"/>
              </a:defRPr>
            </a:lvl1pPr>
          </a:lstStyle>
          <a:p>
            <a:pPr fontAlgn="base">
              <a:spcBef>
                <a:spcPct val="0"/>
              </a:spcBef>
              <a:spcAft>
                <a:spcPct val="0"/>
              </a:spcAft>
              <a:defRPr/>
            </a:pPr>
            <a:fld id="{C6ACEF4D-023B-4848-86F9-4E528483350B}" type="slidenum">
              <a:rPr lang="it-IT" altLang="en-US">
                <a:solidFill>
                  <a:srgbClr val="000000"/>
                </a:solidFill>
              </a:rPr>
              <a:pPr fontAlgn="base">
                <a:spcBef>
                  <a:spcPct val="0"/>
                </a:spcBef>
                <a:spcAft>
                  <a:spcPct val="0"/>
                </a:spcAft>
                <a:defRPr/>
              </a:pPr>
              <a:t>‹N›</a:t>
            </a:fld>
            <a:endParaRPr lang="it-IT" altLang="en-US" dirty="0">
              <a:solidFill>
                <a:srgbClr val="000000"/>
              </a:solidFill>
            </a:endParaRPr>
          </a:p>
        </p:txBody>
      </p:sp>
      <p:cxnSp>
        <p:nvCxnSpPr>
          <p:cNvPr id="5" name="Connettore 1 4"/>
          <p:cNvCxnSpPr/>
          <p:nvPr userDrawn="1">
            <p:custDataLst>
              <p:tags r:id="rId19"/>
            </p:custDataLst>
          </p:nvPr>
        </p:nvCxnSpPr>
        <p:spPr>
          <a:xfrm>
            <a:off x="2413207" y="6741915"/>
            <a:ext cx="6748646" cy="0"/>
          </a:xfrm>
          <a:prstGeom prst="line">
            <a:avLst/>
          </a:prstGeom>
          <a:ln>
            <a:solidFill>
              <a:srgbClr val="500000"/>
            </a:solidFill>
          </a:ln>
        </p:spPr>
        <p:style>
          <a:lnRef idx="1">
            <a:schemeClr val="accent4"/>
          </a:lnRef>
          <a:fillRef idx="0">
            <a:schemeClr val="accent4"/>
          </a:fillRef>
          <a:effectRef idx="0">
            <a:schemeClr val="accent4"/>
          </a:effectRef>
          <a:fontRef idx="minor">
            <a:schemeClr val="tx1"/>
          </a:fontRef>
        </p:style>
      </p:cxnSp>
      <p:cxnSp>
        <p:nvCxnSpPr>
          <p:cNvPr id="10" name="Connettore 1 9"/>
          <p:cNvCxnSpPr/>
          <p:nvPr userDrawn="1">
            <p:custDataLst>
              <p:tags r:id="rId20"/>
            </p:custDataLst>
          </p:nvPr>
        </p:nvCxnSpPr>
        <p:spPr>
          <a:xfrm>
            <a:off x="925410" y="836415"/>
            <a:ext cx="8319760" cy="0"/>
          </a:xfrm>
          <a:prstGeom prst="line">
            <a:avLst/>
          </a:prstGeom>
          <a:ln>
            <a:solidFill>
              <a:srgbClr val="500000"/>
            </a:solidFill>
          </a:ln>
        </p:spPr>
        <p:style>
          <a:lnRef idx="1">
            <a:schemeClr val="accent1"/>
          </a:lnRef>
          <a:fillRef idx="0">
            <a:schemeClr val="accent1"/>
          </a:fillRef>
          <a:effectRef idx="0">
            <a:schemeClr val="accent1"/>
          </a:effectRef>
          <a:fontRef idx="minor">
            <a:schemeClr val="tx1"/>
          </a:fontRef>
        </p:style>
      </p:cxnSp>
      <p:pic>
        <p:nvPicPr>
          <p:cNvPr id="1035" name="Immagine 11" descr="unisa.png"/>
          <p:cNvPicPr>
            <a:picLocks noChangeAspect="1"/>
          </p:cNvPicPr>
          <p:nvPr userDrawn="1">
            <p:custDataLst>
              <p:tags r:id="rId21"/>
            </p:custDataLst>
          </p:nvPr>
        </p:nvPicPr>
        <p:blipFill>
          <a:blip r:embed="rId25">
            <a:extLst>
              <a:ext uri="{28A0092B-C50C-407E-A947-70E740481C1C}">
                <a14:useLocalDpi xmlns:a14="http://schemas.microsoft.com/office/drawing/2010/main" val="0"/>
              </a:ext>
            </a:extLst>
          </a:blip>
          <a:srcRect/>
          <a:stretch>
            <a:fillRect/>
          </a:stretch>
        </p:blipFill>
        <p:spPr bwMode="auto">
          <a:xfrm>
            <a:off x="8230493" y="6256734"/>
            <a:ext cx="437413" cy="431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CasellaDiTesto 3"/>
          <p:cNvSpPr txBox="1">
            <a:spLocks noChangeArrowheads="1"/>
          </p:cNvSpPr>
          <p:nvPr userDrawn="1">
            <p:custDataLst>
              <p:tags r:id="rId22"/>
            </p:custDataLst>
          </p:nvPr>
        </p:nvSpPr>
        <p:spPr bwMode="auto">
          <a:xfrm>
            <a:off x="6831963" y="6381750"/>
            <a:ext cx="1702040" cy="200047"/>
          </a:xfrm>
          <a:prstGeom prst="rect">
            <a:avLst/>
          </a:prstGeom>
          <a:noFill/>
          <a:ln>
            <a:noFill/>
          </a:ln>
          <a:extLst/>
        </p:spPr>
        <p:txBody>
          <a:bodyPr lIns="91432" tIns="45716" rIns="91432" bIns="45716">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fontAlgn="base" hangingPunct="1">
              <a:spcBef>
                <a:spcPct val="0"/>
              </a:spcBef>
              <a:spcAft>
                <a:spcPct val="0"/>
              </a:spcAft>
              <a:defRPr/>
            </a:pPr>
            <a:r>
              <a:rPr lang="it-IT" sz="700" dirty="0" smtClean="0">
                <a:solidFill>
                  <a:srgbClr val="000000"/>
                </a:solidFill>
                <a:latin typeface="Garamond" pitchFamily="18" charset="0"/>
              </a:rPr>
              <a:t>Università degli Studi di Salerno</a:t>
            </a:r>
            <a:endParaRPr lang="en-US" sz="700" dirty="0" smtClean="0">
              <a:solidFill>
                <a:srgbClr val="000000"/>
              </a:solidFill>
              <a:latin typeface="Garamond" pitchFamily="18" charset="0"/>
            </a:endParaRPr>
          </a:p>
        </p:txBody>
      </p:sp>
    </p:spTree>
    <p:extLst>
      <p:ext uri="{BB962C8B-B14F-4D97-AF65-F5344CB8AC3E}">
        <p14:creationId xmlns:p14="http://schemas.microsoft.com/office/powerpoint/2010/main" val="19437647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cut/>
  </p:transition>
  <p:timing>
    <p:tnLst>
      <p:par>
        <p:cTn id="1" dur="indefinite" restart="never" nodeType="tmRoot"/>
      </p:par>
    </p:tnLst>
  </p:timing>
  <p:hf sldNum="0" hdr="0" dt="0"/>
  <p:txStyles>
    <p:titleStyle>
      <a:lvl1pPr algn="l" rtl="0" eaLnBrk="0" fontAlgn="base" hangingPunct="0">
        <a:spcBef>
          <a:spcPct val="0"/>
        </a:spcBef>
        <a:spcAft>
          <a:spcPct val="0"/>
        </a:spcAft>
        <a:defRPr lang="it-IT" altLang="en-US" sz="3200" b="1">
          <a:solidFill>
            <a:srgbClr val="500000"/>
          </a:solidFill>
          <a:latin typeface="+mj-lt"/>
          <a:ea typeface="+mj-ea"/>
          <a:cs typeface="+mj-cs"/>
        </a:defRPr>
      </a:lvl1pPr>
      <a:lvl2pPr algn="l" rtl="0" eaLnBrk="0" fontAlgn="base" hangingPunct="0">
        <a:spcBef>
          <a:spcPct val="0"/>
        </a:spcBef>
        <a:spcAft>
          <a:spcPct val="0"/>
        </a:spcAft>
        <a:defRPr sz="3200" b="1">
          <a:solidFill>
            <a:srgbClr val="500000"/>
          </a:solidFill>
          <a:latin typeface="Garamond" pitchFamily="18" charset="0"/>
        </a:defRPr>
      </a:lvl2pPr>
      <a:lvl3pPr algn="l" rtl="0" eaLnBrk="0" fontAlgn="base" hangingPunct="0">
        <a:spcBef>
          <a:spcPct val="0"/>
        </a:spcBef>
        <a:spcAft>
          <a:spcPct val="0"/>
        </a:spcAft>
        <a:defRPr sz="3200" b="1">
          <a:solidFill>
            <a:srgbClr val="500000"/>
          </a:solidFill>
          <a:latin typeface="Garamond" pitchFamily="18" charset="0"/>
        </a:defRPr>
      </a:lvl3pPr>
      <a:lvl4pPr algn="l" rtl="0" eaLnBrk="0" fontAlgn="base" hangingPunct="0">
        <a:spcBef>
          <a:spcPct val="0"/>
        </a:spcBef>
        <a:spcAft>
          <a:spcPct val="0"/>
        </a:spcAft>
        <a:defRPr sz="3200" b="1">
          <a:solidFill>
            <a:srgbClr val="500000"/>
          </a:solidFill>
          <a:latin typeface="Garamond" pitchFamily="18" charset="0"/>
        </a:defRPr>
      </a:lvl4pPr>
      <a:lvl5pPr algn="l" rtl="0" eaLnBrk="0" fontAlgn="base" hangingPunct="0">
        <a:spcBef>
          <a:spcPct val="0"/>
        </a:spcBef>
        <a:spcAft>
          <a:spcPct val="0"/>
        </a:spcAft>
        <a:defRPr sz="3200" b="1">
          <a:solidFill>
            <a:srgbClr val="500000"/>
          </a:solidFill>
          <a:latin typeface="Garamond" pitchFamily="18" charset="0"/>
        </a:defRPr>
      </a:lvl5pPr>
      <a:lvl6pPr marL="457159" algn="l" rtl="0" fontAlgn="base">
        <a:spcBef>
          <a:spcPct val="0"/>
        </a:spcBef>
        <a:spcAft>
          <a:spcPct val="0"/>
        </a:spcAft>
        <a:defRPr sz="3600" b="1">
          <a:solidFill>
            <a:schemeClr val="tx2"/>
          </a:solidFill>
          <a:latin typeface="Garamond" pitchFamily="18" charset="0"/>
        </a:defRPr>
      </a:lvl6pPr>
      <a:lvl7pPr marL="914319" algn="l" rtl="0" fontAlgn="base">
        <a:spcBef>
          <a:spcPct val="0"/>
        </a:spcBef>
        <a:spcAft>
          <a:spcPct val="0"/>
        </a:spcAft>
        <a:defRPr sz="3600" b="1">
          <a:solidFill>
            <a:schemeClr val="tx2"/>
          </a:solidFill>
          <a:latin typeface="Garamond" pitchFamily="18" charset="0"/>
        </a:defRPr>
      </a:lvl7pPr>
      <a:lvl8pPr marL="1371478" algn="l" rtl="0" fontAlgn="base">
        <a:spcBef>
          <a:spcPct val="0"/>
        </a:spcBef>
        <a:spcAft>
          <a:spcPct val="0"/>
        </a:spcAft>
        <a:defRPr sz="3600" b="1">
          <a:solidFill>
            <a:schemeClr val="tx2"/>
          </a:solidFill>
          <a:latin typeface="Garamond" pitchFamily="18" charset="0"/>
        </a:defRPr>
      </a:lvl8pPr>
      <a:lvl9pPr marL="1828639" algn="l" rtl="0" fontAlgn="base">
        <a:spcBef>
          <a:spcPct val="0"/>
        </a:spcBef>
        <a:spcAft>
          <a:spcPct val="0"/>
        </a:spcAft>
        <a:defRPr sz="3600" b="1">
          <a:solidFill>
            <a:schemeClr val="tx2"/>
          </a:solidFill>
          <a:latin typeface="Garamond" pitchFamily="18" charset="0"/>
        </a:defRPr>
      </a:lvl9pPr>
    </p:titleStyle>
    <p:bodyStyle>
      <a:lvl1pPr marL="342233" indent="-342233" algn="just" rtl="0" eaLnBrk="0" fontAlgn="base" hangingPunct="0">
        <a:spcBef>
          <a:spcPct val="20000"/>
        </a:spcBef>
        <a:spcAft>
          <a:spcPct val="0"/>
        </a:spcAft>
        <a:buClr>
          <a:srgbClr val="500000"/>
        </a:buClr>
        <a:buSzPct val="65000"/>
        <a:buFont typeface="Wingdings" pitchFamily="2" charset="2"/>
        <a:buChar char="q"/>
        <a:defRPr sz="3200">
          <a:solidFill>
            <a:schemeClr val="tx1"/>
          </a:solidFill>
          <a:latin typeface="+mn-lt"/>
          <a:ea typeface="+mn-ea"/>
          <a:cs typeface="+mn-cs"/>
        </a:defRPr>
      </a:lvl1pPr>
      <a:lvl2pPr marL="669585" indent="-324377" algn="just" rtl="0" eaLnBrk="0" fontAlgn="base" hangingPunct="0">
        <a:spcBef>
          <a:spcPct val="20000"/>
        </a:spcBef>
        <a:spcAft>
          <a:spcPct val="0"/>
        </a:spcAft>
        <a:buClr>
          <a:srgbClr val="500000"/>
        </a:buClr>
        <a:buSzPct val="70000"/>
        <a:buFont typeface="Courier New" pitchFamily="49" charset="0"/>
        <a:buChar char="o"/>
        <a:defRPr sz="3200">
          <a:solidFill>
            <a:schemeClr val="tx1"/>
          </a:solidFill>
          <a:latin typeface="+mn-lt"/>
        </a:defRPr>
      </a:lvl2pPr>
      <a:lvl3pPr marL="1020744" indent="-348184" algn="just" rtl="0" eaLnBrk="0" fontAlgn="base" hangingPunct="0">
        <a:spcBef>
          <a:spcPct val="20000"/>
        </a:spcBef>
        <a:spcAft>
          <a:spcPct val="0"/>
        </a:spcAft>
        <a:buClr>
          <a:srgbClr val="500000"/>
        </a:buClr>
        <a:buSzPct val="65000"/>
        <a:buFont typeface="Wingdings" pitchFamily="2" charset="2"/>
        <a:buChar char="n"/>
        <a:defRPr sz="3200">
          <a:solidFill>
            <a:schemeClr val="tx1"/>
          </a:solidFill>
          <a:latin typeface="+mn-lt"/>
        </a:defRPr>
      </a:lvl3pPr>
      <a:lvl4pPr marL="1339167" indent="-315448" algn="just" rtl="0" eaLnBrk="0" fontAlgn="base" hangingPunct="0">
        <a:spcBef>
          <a:spcPct val="20000"/>
        </a:spcBef>
        <a:spcAft>
          <a:spcPct val="0"/>
        </a:spcAft>
        <a:buClr>
          <a:srgbClr val="500000"/>
        </a:buClr>
        <a:buSzPct val="40000"/>
        <a:buFont typeface="Wingdings" pitchFamily="2" charset="2"/>
        <a:buChar char="q"/>
        <a:defRPr sz="3200">
          <a:solidFill>
            <a:schemeClr val="tx1"/>
          </a:solidFill>
          <a:latin typeface="+mn-lt"/>
        </a:defRPr>
      </a:lvl4pPr>
      <a:lvl5pPr marL="1678423" indent="-339256" algn="just" rtl="0" eaLnBrk="0" fontAlgn="base" hangingPunct="0">
        <a:spcBef>
          <a:spcPct val="20000"/>
        </a:spcBef>
        <a:spcAft>
          <a:spcPct val="0"/>
        </a:spcAft>
        <a:buClr>
          <a:srgbClr val="500000"/>
        </a:buClr>
        <a:buSzPct val="75000"/>
        <a:buFont typeface="Wingdings" pitchFamily="2" charset="2"/>
        <a:buChar char="§"/>
        <a:defRPr sz="3200">
          <a:solidFill>
            <a:schemeClr val="tx1"/>
          </a:solidFill>
          <a:latin typeface="+mn-lt"/>
        </a:defRPr>
      </a:lvl5pPr>
      <a:lvl6pPr marL="2138174" indent="-339694" algn="just" rtl="0" fontAlgn="base">
        <a:spcBef>
          <a:spcPct val="20000"/>
        </a:spcBef>
        <a:spcAft>
          <a:spcPct val="0"/>
        </a:spcAft>
        <a:buClr>
          <a:schemeClr val="accent1"/>
        </a:buClr>
        <a:buSzPct val="75000"/>
        <a:buFont typeface="Wingdings" pitchFamily="2" charset="2"/>
        <a:buChar char="§"/>
        <a:defRPr sz="3200">
          <a:solidFill>
            <a:schemeClr val="tx1"/>
          </a:solidFill>
          <a:latin typeface="+mn-lt"/>
        </a:defRPr>
      </a:lvl6pPr>
      <a:lvl7pPr marL="2595333" indent="-339694" algn="just" rtl="0" fontAlgn="base">
        <a:spcBef>
          <a:spcPct val="20000"/>
        </a:spcBef>
        <a:spcAft>
          <a:spcPct val="0"/>
        </a:spcAft>
        <a:buClr>
          <a:schemeClr val="accent1"/>
        </a:buClr>
        <a:buSzPct val="75000"/>
        <a:buFont typeface="Wingdings" pitchFamily="2" charset="2"/>
        <a:buChar char="§"/>
        <a:defRPr sz="3200">
          <a:solidFill>
            <a:schemeClr val="tx1"/>
          </a:solidFill>
          <a:latin typeface="+mn-lt"/>
        </a:defRPr>
      </a:lvl7pPr>
      <a:lvl8pPr marL="3052494" indent="-339694" algn="just" rtl="0" fontAlgn="base">
        <a:spcBef>
          <a:spcPct val="20000"/>
        </a:spcBef>
        <a:spcAft>
          <a:spcPct val="0"/>
        </a:spcAft>
        <a:buClr>
          <a:schemeClr val="accent1"/>
        </a:buClr>
        <a:buSzPct val="75000"/>
        <a:buFont typeface="Wingdings" pitchFamily="2" charset="2"/>
        <a:buChar char="§"/>
        <a:defRPr sz="3200">
          <a:solidFill>
            <a:schemeClr val="tx1"/>
          </a:solidFill>
          <a:latin typeface="+mn-lt"/>
        </a:defRPr>
      </a:lvl8pPr>
      <a:lvl9pPr marL="3509652" indent="-339694" algn="just" rtl="0" fontAlgn="base">
        <a:spcBef>
          <a:spcPct val="20000"/>
        </a:spcBef>
        <a:spcAft>
          <a:spcPct val="0"/>
        </a:spcAft>
        <a:buClr>
          <a:schemeClr val="accent1"/>
        </a:buClr>
        <a:buSzPct val="75000"/>
        <a:buFont typeface="Wingdings" pitchFamily="2" charset="2"/>
        <a:buChar char="§"/>
        <a:defRPr sz="3200">
          <a:solidFill>
            <a:schemeClr val="tx1"/>
          </a:solidFill>
          <a:latin typeface="+mn-lt"/>
        </a:defRPr>
      </a:lvl9pPr>
    </p:bodyStyle>
    <p:otherStyle>
      <a:defPPr>
        <a:defRPr lang="en-US"/>
      </a:defPPr>
      <a:lvl1pPr marL="0" algn="l" defTabSz="914319" rtl="0" eaLnBrk="1" latinLnBrk="0" hangingPunct="1">
        <a:defRPr sz="1900" kern="1200">
          <a:solidFill>
            <a:schemeClr val="tx1"/>
          </a:solidFill>
          <a:latin typeface="+mn-lt"/>
          <a:ea typeface="+mn-ea"/>
          <a:cs typeface="+mn-cs"/>
        </a:defRPr>
      </a:lvl1pPr>
      <a:lvl2pPr marL="457159" algn="l" defTabSz="914319" rtl="0" eaLnBrk="1" latinLnBrk="0" hangingPunct="1">
        <a:defRPr sz="1900" kern="1200">
          <a:solidFill>
            <a:schemeClr val="tx1"/>
          </a:solidFill>
          <a:latin typeface="+mn-lt"/>
          <a:ea typeface="+mn-ea"/>
          <a:cs typeface="+mn-cs"/>
        </a:defRPr>
      </a:lvl2pPr>
      <a:lvl3pPr marL="914319" algn="l" defTabSz="914319" rtl="0" eaLnBrk="1" latinLnBrk="0" hangingPunct="1">
        <a:defRPr sz="1900" kern="1200">
          <a:solidFill>
            <a:schemeClr val="tx1"/>
          </a:solidFill>
          <a:latin typeface="+mn-lt"/>
          <a:ea typeface="+mn-ea"/>
          <a:cs typeface="+mn-cs"/>
        </a:defRPr>
      </a:lvl3pPr>
      <a:lvl4pPr marL="1371478" algn="l" defTabSz="914319" rtl="0" eaLnBrk="1" latinLnBrk="0" hangingPunct="1">
        <a:defRPr sz="1900" kern="1200">
          <a:solidFill>
            <a:schemeClr val="tx1"/>
          </a:solidFill>
          <a:latin typeface="+mn-lt"/>
          <a:ea typeface="+mn-ea"/>
          <a:cs typeface="+mn-cs"/>
        </a:defRPr>
      </a:lvl4pPr>
      <a:lvl5pPr marL="1828639" algn="l" defTabSz="914319" rtl="0" eaLnBrk="1" latinLnBrk="0" hangingPunct="1">
        <a:defRPr sz="1900" kern="1200">
          <a:solidFill>
            <a:schemeClr val="tx1"/>
          </a:solidFill>
          <a:latin typeface="+mn-lt"/>
          <a:ea typeface="+mn-ea"/>
          <a:cs typeface="+mn-cs"/>
        </a:defRPr>
      </a:lvl5pPr>
      <a:lvl6pPr marL="2285797" algn="l" defTabSz="914319" rtl="0" eaLnBrk="1" latinLnBrk="0" hangingPunct="1">
        <a:defRPr sz="1900" kern="1200">
          <a:solidFill>
            <a:schemeClr val="tx1"/>
          </a:solidFill>
          <a:latin typeface="+mn-lt"/>
          <a:ea typeface="+mn-ea"/>
          <a:cs typeface="+mn-cs"/>
        </a:defRPr>
      </a:lvl6pPr>
      <a:lvl7pPr marL="2742958" algn="l" defTabSz="914319" rtl="0" eaLnBrk="1" latinLnBrk="0" hangingPunct="1">
        <a:defRPr sz="1900" kern="1200">
          <a:solidFill>
            <a:schemeClr val="tx1"/>
          </a:solidFill>
          <a:latin typeface="+mn-lt"/>
          <a:ea typeface="+mn-ea"/>
          <a:cs typeface="+mn-cs"/>
        </a:defRPr>
      </a:lvl7pPr>
      <a:lvl8pPr marL="3200117" algn="l" defTabSz="914319" rtl="0" eaLnBrk="1" latinLnBrk="0" hangingPunct="1">
        <a:defRPr sz="1900" kern="1200">
          <a:solidFill>
            <a:schemeClr val="tx1"/>
          </a:solidFill>
          <a:latin typeface="+mn-lt"/>
          <a:ea typeface="+mn-ea"/>
          <a:cs typeface="+mn-cs"/>
        </a:defRPr>
      </a:lvl8pPr>
      <a:lvl9pPr marL="3657277" algn="l" defTabSz="914319"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olo 1"/>
          <p:cNvSpPr>
            <a:spLocks noGrp="1"/>
          </p:cNvSpPr>
          <p:nvPr>
            <p:ph type="ctrTitle"/>
          </p:nvPr>
        </p:nvSpPr>
        <p:spPr>
          <a:xfrm>
            <a:off x="657607" y="1809750"/>
            <a:ext cx="8284053" cy="1753196"/>
          </a:xfrm>
        </p:spPr>
        <p:txBody>
          <a:bodyPr/>
          <a:lstStyle/>
          <a:p>
            <a:pPr algn="ctr"/>
            <a:r>
              <a:rPr lang="en-US" sz="3700" b="1" dirty="0"/>
              <a:t>Il </a:t>
            </a:r>
            <a:r>
              <a:rPr lang="en-US" sz="3700" b="1" dirty="0"/>
              <a:t>D</a:t>
            </a:r>
            <a:r>
              <a:rPr lang="en-US" sz="3700" b="1" dirty="0" smtClean="0"/>
              <a:t>eficit </a:t>
            </a:r>
            <a:r>
              <a:rPr lang="en-US" sz="3700" b="1" dirty="0" err="1"/>
              <a:t>U</a:t>
            </a:r>
            <a:r>
              <a:rPr lang="en-US" sz="3700" b="1" smtClean="0"/>
              <a:t>ditivo</a:t>
            </a:r>
            <a:endParaRPr lang="en-US" sz="3700" b="1" dirty="0"/>
          </a:p>
        </p:txBody>
      </p:sp>
    </p:spTree>
    <p:extLst>
      <p:ext uri="{BB962C8B-B14F-4D97-AF65-F5344CB8AC3E}">
        <p14:creationId xmlns:p14="http://schemas.microsoft.com/office/powerpoint/2010/main" val="4218507045"/>
      </p:ext>
    </p:extLst>
  </p:cSld>
  <p:clrMapOvr>
    <a:masterClrMapping/>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a:t>Fattori eziologici alla base delle gravi lesioni uditive in età evolutiva</a:t>
            </a:r>
          </a:p>
        </p:txBody>
      </p:sp>
      <p:sp>
        <p:nvSpPr>
          <p:cNvPr id="7171" name="Segnaposto contenuto 2"/>
          <p:cNvSpPr>
            <a:spLocks noGrp="1"/>
          </p:cNvSpPr>
          <p:nvPr>
            <p:ph idx="1"/>
          </p:nvPr>
        </p:nvSpPr>
        <p:spPr>
          <a:xfrm>
            <a:off x="717315" y="836713"/>
            <a:ext cx="8103157" cy="1296143"/>
          </a:xfrm>
          <a:solidFill>
            <a:schemeClr val="bg1"/>
          </a:solidFill>
          <a:ln w="19050">
            <a:solidFill>
              <a:schemeClr val="tx1"/>
            </a:solidFill>
          </a:ln>
        </p:spPr>
        <p:txBody>
          <a:bodyPr/>
          <a:lstStyle/>
          <a:p>
            <a:r>
              <a:rPr lang="it-IT" altLang="it-IT" sz="2200" b="1" dirty="0" smtClean="0"/>
              <a:t>Orecchio medio ed interno:</a:t>
            </a:r>
          </a:p>
          <a:p>
            <a:r>
              <a:rPr lang="it-IT" altLang="it-IT" sz="1800" dirty="0"/>
              <a:t>Il suono, attraverso il condotto uditivo arriva alla membrana del   timpano. Le vibrazioni attraverso i tre ossicini vengono amplificate e arrivano all’orecchio interno dove  l’organo del Corti le trasforma in impulsi nervosi. Il cervello analizza ed elabora i segnali ricevuti</a:t>
            </a:r>
            <a:r>
              <a:rPr lang="it-IT" altLang="it-IT" sz="1800" dirty="0" smtClean="0"/>
              <a:t>.</a:t>
            </a:r>
            <a:endParaRPr lang="it-IT" altLang="it-IT" sz="1800" dirty="0"/>
          </a:p>
        </p:txBody>
      </p:sp>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636912"/>
            <a:ext cx="4902709" cy="3384376"/>
          </a:xfrm>
          <a:prstGeom prst="rect">
            <a:avLst/>
          </a:prstGeom>
          <a:ln w="19050">
            <a:solidFill>
              <a:schemeClr val="tx1"/>
            </a:solidFill>
          </a:ln>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8144" y="2612977"/>
            <a:ext cx="3128951" cy="3384376"/>
          </a:xfrm>
          <a:prstGeom prst="rect">
            <a:avLst/>
          </a:prstGeom>
          <a:ln w="19050">
            <a:solidFill>
              <a:schemeClr val="tx1"/>
            </a:solidFill>
          </a:ln>
        </p:spPr>
      </p:pic>
    </p:spTree>
    <p:extLst>
      <p:ext uri="{BB962C8B-B14F-4D97-AF65-F5344CB8AC3E}">
        <p14:creationId xmlns:p14="http://schemas.microsoft.com/office/powerpoint/2010/main" val="107403433"/>
      </p:ext>
    </p:extLst>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a:t>Fattori eziologici alla base delle gravi lesioni uditive in età evolutiva</a:t>
            </a:r>
          </a:p>
        </p:txBody>
      </p:sp>
      <p:sp>
        <p:nvSpPr>
          <p:cNvPr id="7171" name="Segnaposto contenuto 2"/>
          <p:cNvSpPr>
            <a:spLocks noGrp="1"/>
          </p:cNvSpPr>
          <p:nvPr>
            <p:ph idx="1"/>
          </p:nvPr>
        </p:nvSpPr>
        <p:spPr>
          <a:xfrm>
            <a:off x="717315" y="836713"/>
            <a:ext cx="8103157" cy="1296143"/>
          </a:xfrm>
          <a:solidFill>
            <a:schemeClr val="bg1"/>
          </a:solidFill>
          <a:ln w="19050">
            <a:solidFill>
              <a:schemeClr val="tx1"/>
            </a:solidFill>
          </a:ln>
        </p:spPr>
        <p:txBody>
          <a:bodyPr/>
          <a:lstStyle/>
          <a:p>
            <a:r>
              <a:rPr lang="it-IT" altLang="it-IT" sz="2200" b="1" dirty="0" smtClean="0"/>
              <a:t>Il deficit uditivo varia in funzione del periodo di insorgenza.</a:t>
            </a:r>
          </a:p>
          <a:p>
            <a:r>
              <a:rPr lang="it-IT" altLang="it-IT" sz="2200" b="1" dirty="0" smtClean="0"/>
              <a:t>Le sordità possono essere suddivise in prenatali, perinatali e postnatali</a:t>
            </a:r>
            <a:endParaRPr lang="it-IT" altLang="it-IT" sz="1800" dirty="0"/>
          </a:p>
        </p:txBody>
      </p:sp>
      <p:sp>
        <p:nvSpPr>
          <p:cNvPr id="8" name="Rettangolo arrotondato 7"/>
          <p:cNvSpPr/>
          <p:nvPr/>
        </p:nvSpPr>
        <p:spPr>
          <a:xfrm>
            <a:off x="1259632" y="2348880"/>
            <a:ext cx="7344816" cy="4032448"/>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i="1" dirty="0">
                <a:solidFill>
                  <a:schemeClr val="bg1"/>
                </a:solidFill>
              </a:rPr>
              <a:t>Le forme più frequenti di sordità </a:t>
            </a:r>
            <a:r>
              <a:rPr lang="it-IT" sz="2000" b="1" i="1" dirty="0" smtClean="0">
                <a:solidFill>
                  <a:schemeClr val="bg1"/>
                </a:solidFill>
              </a:rPr>
              <a:t>prenatale, possono essere sia trasmissive che percettive, </a:t>
            </a:r>
            <a:r>
              <a:rPr lang="it-IT" sz="2000" b="1" i="1" dirty="0">
                <a:solidFill>
                  <a:schemeClr val="bg1"/>
                </a:solidFill>
              </a:rPr>
              <a:t>sono dovute:</a:t>
            </a:r>
          </a:p>
          <a:p>
            <a:pPr algn="ctr"/>
            <a:endParaRPr lang="it-IT" sz="2000" b="1" i="1" dirty="0">
              <a:solidFill>
                <a:schemeClr val="bg1"/>
              </a:solidFill>
            </a:endParaRPr>
          </a:p>
          <a:p>
            <a:r>
              <a:rPr lang="it-IT" sz="2000" b="1" i="1" dirty="0">
                <a:solidFill>
                  <a:schemeClr val="bg1"/>
                </a:solidFill>
              </a:rPr>
              <a:t> </a:t>
            </a:r>
            <a:r>
              <a:rPr lang="it-IT" sz="2000" dirty="0">
                <a:solidFill>
                  <a:schemeClr val="bg1"/>
                </a:solidFill>
              </a:rPr>
              <a:t>a cause virali e in particolare alla rosolia, la quale può provocare sordità di percezione se viene contratta nelle prime settimane di gravidanza;</a:t>
            </a:r>
          </a:p>
          <a:p>
            <a:r>
              <a:rPr lang="it-IT" sz="2000" dirty="0">
                <a:solidFill>
                  <a:schemeClr val="bg1"/>
                </a:solidFill>
              </a:rPr>
              <a:t> a cause parassitarie e, in particolare, alla toxoplasmosi, la quale può determinare quadri di lesioni uditive, visive ed encefaliche;</a:t>
            </a:r>
          </a:p>
          <a:p>
            <a:r>
              <a:rPr lang="it-IT" sz="2000" dirty="0">
                <a:solidFill>
                  <a:schemeClr val="bg1"/>
                </a:solidFill>
              </a:rPr>
              <a:t> a cause tossiche in relazione ad eccessivi consumi di farmaci e di alcool da parte della madre. </a:t>
            </a:r>
            <a:endParaRPr lang="it-IT" sz="2000" dirty="0" smtClean="0">
              <a:solidFill>
                <a:schemeClr val="bg1"/>
              </a:solidFill>
            </a:endParaRPr>
          </a:p>
          <a:p>
            <a:r>
              <a:rPr lang="it-IT" sz="2000" dirty="0" smtClean="0">
                <a:solidFill>
                  <a:schemeClr val="bg1"/>
                </a:solidFill>
              </a:rPr>
              <a:t>Le forme prenatali hanno un’incidenza del 22,75%</a:t>
            </a:r>
            <a:endParaRPr lang="it-IT" sz="2000" dirty="0">
              <a:solidFill>
                <a:schemeClr val="bg1"/>
              </a:solidFill>
            </a:endParaRPr>
          </a:p>
        </p:txBody>
      </p:sp>
    </p:spTree>
    <p:extLst>
      <p:ext uri="{BB962C8B-B14F-4D97-AF65-F5344CB8AC3E}">
        <p14:creationId xmlns:p14="http://schemas.microsoft.com/office/powerpoint/2010/main" val="3525509333"/>
      </p:ext>
    </p:extLst>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a:t>Fattori eziologici alla base delle gravi lesioni uditive in età evolutiva</a:t>
            </a:r>
          </a:p>
        </p:txBody>
      </p:sp>
      <p:sp>
        <p:nvSpPr>
          <p:cNvPr id="7171" name="Segnaposto contenuto 2"/>
          <p:cNvSpPr>
            <a:spLocks noGrp="1"/>
          </p:cNvSpPr>
          <p:nvPr>
            <p:ph idx="1"/>
          </p:nvPr>
        </p:nvSpPr>
        <p:spPr>
          <a:xfrm>
            <a:off x="717315" y="836713"/>
            <a:ext cx="8103157" cy="1296143"/>
          </a:xfrm>
          <a:solidFill>
            <a:schemeClr val="bg1"/>
          </a:solidFill>
          <a:ln w="19050">
            <a:solidFill>
              <a:schemeClr val="tx1"/>
            </a:solidFill>
          </a:ln>
        </p:spPr>
        <p:txBody>
          <a:bodyPr/>
          <a:lstStyle/>
          <a:p>
            <a:r>
              <a:rPr lang="it-IT" altLang="it-IT" sz="2200" b="1" dirty="0" smtClean="0"/>
              <a:t>Il deficit uditivo varia in funzione del periodo di insorgenza.</a:t>
            </a:r>
          </a:p>
          <a:p>
            <a:r>
              <a:rPr lang="it-IT" altLang="it-IT" sz="2200" b="1" dirty="0" smtClean="0"/>
              <a:t>Le sordità possono essere suddivise in prenatali, perinatali e postnatali</a:t>
            </a:r>
            <a:endParaRPr lang="it-IT" altLang="it-IT" sz="1800" dirty="0"/>
          </a:p>
        </p:txBody>
      </p:sp>
      <p:sp>
        <p:nvSpPr>
          <p:cNvPr id="8" name="Rettangolo arrotondato 7"/>
          <p:cNvSpPr/>
          <p:nvPr/>
        </p:nvSpPr>
        <p:spPr>
          <a:xfrm>
            <a:off x="1259632" y="2708920"/>
            <a:ext cx="7344816" cy="2880320"/>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bg1"/>
                </a:solidFill>
              </a:rPr>
              <a:t>Le sordità perinatali sono, in genere, di tipo </a:t>
            </a:r>
            <a:r>
              <a:rPr lang="it-IT" sz="2000" b="1" dirty="0" smtClean="0">
                <a:solidFill>
                  <a:schemeClr val="bg1"/>
                </a:solidFill>
              </a:rPr>
              <a:t>percettivo. </a:t>
            </a:r>
            <a:endParaRPr lang="it-IT" sz="2000" b="1" dirty="0">
              <a:solidFill>
                <a:schemeClr val="bg1"/>
              </a:solidFill>
            </a:endParaRPr>
          </a:p>
          <a:p>
            <a:pPr algn="ctr"/>
            <a:r>
              <a:rPr lang="it-IT" sz="2000" dirty="0">
                <a:solidFill>
                  <a:schemeClr val="bg1"/>
                </a:solidFill>
              </a:rPr>
              <a:t>Le cause, che agiscono in un tempo che va da poco prima della nascita (compreso il momento del parto) ad un breve periodo subito dopo la nascita, si manifestano con tossiemia nell’ultimo stadio della gravidanza, con il parto prematuro, con i traumi da parto, con l’anossia o ipossia e con l’ittero neonatale da incompatibilità materno-fetale per il fattore Rh</a:t>
            </a:r>
            <a:r>
              <a:rPr lang="it-IT" sz="2000" dirty="0" smtClean="0">
                <a:solidFill>
                  <a:schemeClr val="bg1"/>
                </a:solidFill>
              </a:rPr>
              <a:t>.</a:t>
            </a:r>
          </a:p>
          <a:p>
            <a:pPr algn="ctr"/>
            <a:r>
              <a:rPr lang="it-IT" sz="2000" dirty="0" smtClean="0">
                <a:solidFill>
                  <a:schemeClr val="bg1"/>
                </a:solidFill>
              </a:rPr>
              <a:t>Le forme perinatali hanno un’incidenza del 23,80% dei casi.</a:t>
            </a:r>
            <a:endParaRPr lang="it-IT" sz="2000" dirty="0">
              <a:solidFill>
                <a:schemeClr val="bg1"/>
              </a:solidFill>
            </a:endParaRPr>
          </a:p>
        </p:txBody>
      </p:sp>
    </p:spTree>
    <p:extLst>
      <p:ext uri="{BB962C8B-B14F-4D97-AF65-F5344CB8AC3E}">
        <p14:creationId xmlns:p14="http://schemas.microsoft.com/office/powerpoint/2010/main" val="547326052"/>
      </p:ext>
    </p:extLst>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a:t>Fattori eziologici alla base delle gravi lesioni uditive in età evolutiva</a:t>
            </a:r>
          </a:p>
        </p:txBody>
      </p:sp>
      <p:sp>
        <p:nvSpPr>
          <p:cNvPr id="7171" name="Segnaposto contenuto 2"/>
          <p:cNvSpPr>
            <a:spLocks noGrp="1"/>
          </p:cNvSpPr>
          <p:nvPr>
            <p:ph idx="1"/>
          </p:nvPr>
        </p:nvSpPr>
        <p:spPr>
          <a:xfrm>
            <a:off x="717315" y="836713"/>
            <a:ext cx="8103157" cy="1296143"/>
          </a:xfrm>
          <a:solidFill>
            <a:schemeClr val="bg1"/>
          </a:solidFill>
          <a:ln w="19050">
            <a:solidFill>
              <a:schemeClr val="tx1"/>
            </a:solidFill>
          </a:ln>
        </p:spPr>
        <p:txBody>
          <a:bodyPr/>
          <a:lstStyle/>
          <a:p>
            <a:r>
              <a:rPr lang="it-IT" altLang="it-IT" sz="2200" b="1" dirty="0" smtClean="0"/>
              <a:t>Il deficit uditivo varia in funzione del periodo di insorgenza.</a:t>
            </a:r>
          </a:p>
          <a:p>
            <a:r>
              <a:rPr lang="it-IT" altLang="it-IT" sz="2200" b="1" dirty="0" smtClean="0"/>
              <a:t>Le sordità possono essere suddivise in prenatali, perinatali e postnatali</a:t>
            </a:r>
            <a:endParaRPr lang="it-IT" altLang="it-IT" sz="1800" dirty="0"/>
          </a:p>
        </p:txBody>
      </p:sp>
      <p:sp>
        <p:nvSpPr>
          <p:cNvPr id="8" name="Rettangolo arrotondato 7"/>
          <p:cNvSpPr/>
          <p:nvPr/>
        </p:nvSpPr>
        <p:spPr>
          <a:xfrm>
            <a:off x="1259632" y="2420888"/>
            <a:ext cx="7344816" cy="3456384"/>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bg1"/>
                </a:solidFill>
              </a:rPr>
              <a:t>Le sordità postnatali sono anch’esse di tipo percettivo</a:t>
            </a:r>
            <a:r>
              <a:rPr lang="it-IT" sz="2000" b="1" dirty="0" smtClean="0">
                <a:solidFill>
                  <a:schemeClr val="bg1"/>
                </a:solidFill>
              </a:rPr>
              <a:t>.</a:t>
            </a:r>
          </a:p>
          <a:p>
            <a:pPr algn="ctr"/>
            <a:endParaRPr lang="it-IT" sz="2000" b="1" dirty="0">
              <a:solidFill>
                <a:schemeClr val="bg1"/>
              </a:solidFill>
            </a:endParaRPr>
          </a:p>
          <a:p>
            <a:r>
              <a:rPr lang="it-IT" sz="2000" dirty="0">
                <a:solidFill>
                  <a:schemeClr val="bg1"/>
                </a:solidFill>
              </a:rPr>
              <a:t>Le cause principali sono tre</a:t>
            </a:r>
            <a:r>
              <a:rPr lang="it-IT" sz="2000" dirty="0" smtClean="0">
                <a:solidFill>
                  <a:schemeClr val="bg1"/>
                </a:solidFill>
              </a:rPr>
              <a:t>:</a:t>
            </a:r>
            <a:endParaRPr lang="it-IT" sz="2000" b="1" dirty="0">
              <a:solidFill>
                <a:schemeClr val="bg1"/>
              </a:solidFill>
            </a:endParaRPr>
          </a:p>
          <a:p>
            <a:pPr marL="457200" indent="-457200">
              <a:buFont typeface="+mj-lt"/>
              <a:buAutoNum type="arabicPeriod"/>
            </a:pPr>
            <a:r>
              <a:rPr lang="it-IT" sz="2000" dirty="0">
                <a:solidFill>
                  <a:schemeClr val="bg1"/>
                </a:solidFill>
              </a:rPr>
              <a:t>traumatismi cranici con o senza frattura delle ossa;</a:t>
            </a:r>
          </a:p>
          <a:p>
            <a:pPr marL="457200" indent="-457200">
              <a:buFont typeface="+mj-lt"/>
              <a:buAutoNum type="arabicPeriod"/>
            </a:pPr>
            <a:r>
              <a:rPr lang="it-IT" sz="2000" dirty="0">
                <a:solidFill>
                  <a:schemeClr val="bg1"/>
                </a:solidFill>
              </a:rPr>
              <a:t>malattie infettive quali le otiti medie di natura batterica che colpiscono l’orecchio medio, o la meningite cerebrospinale e l’encefalite dovuta al virus del morbillo e della parotite che colpiscono l’orecchio interno;</a:t>
            </a:r>
          </a:p>
          <a:p>
            <a:pPr marL="457200" indent="-457200">
              <a:buFont typeface="+mj-lt"/>
              <a:buAutoNum type="arabicPeriod"/>
            </a:pPr>
            <a:r>
              <a:rPr lang="it-IT" sz="2000" dirty="0">
                <a:solidFill>
                  <a:schemeClr val="bg1"/>
                </a:solidFill>
              </a:rPr>
              <a:t>intossicazione da farmaci</a:t>
            </a:r>
            <a:r>
              <a:rPr lang="it-IT" sz="2000" dirty="0" smtClean="0">
                <a:solidFill>
                  <a:schemeClr val="bg1"/>
                </a:solidFill>
              </a:rPr>
              <a:t>.</a:t>
            </a:r>
          </a:p>
          <a:p>
            <a:r>
              <a:rPr lang="it-IT" sz="2000" dirty="0">
                <a:solidFill>
                  <a:schemeClr val="bg1"/>
                </a:solidFill>
              </a:rPr>
              <a:t>Le forme perinatali hanno un’incidenza del </a:t>
            </a:r>
            <a:r>
              <a:rPr lang="it-IT" sz="2000" dirty="0" smtClean="0">
                <a:solidFill>
                  <a:schemeClr val="bg1"/>
                </a:solidFill>
              </a:rPr>
              <a:t>32,60%% </a:t>
            </a:r>
            <a:r>
              <a:rPr lang="it-IT" sz="2000" dirty="0">
                <a:solidFill>
                  <a:schemeClr val="bg1"/>
                </a:solidFill>
              </a:rPr>
              <a:t>dei casi.</a:t>
            </a:r>
          </a:p>
          <a:p>
            <a:endParaRPr lang="it-IT" sz="2000" dirty="0">
              <a:solidFill>
                <a:schemeClr val="bg1"/>
              </a:solidFill>
            </a:endParaRPr>
          </a:p>
        </p:txBody>
      </p:sp>
    </p:spTree>
    <p:extLst>
      <p:ext uri="{BB962C8B-B14F-4D97-AF65-F5344CB8AC3E}">
        <p14:creationId xmlns:p14="http://schemas.microsoft.com/office/powerpoint/2010/main" val="2408423494"/>
      </p:ext>
    </p:extLst>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a:t>Fattori eziologici alla base delle gravi lesioni uditive in età evolutiva</a:t>
            </a:r>
          </a:p>
        </p:txBody>
      </p:sp>
      <p:sp>
        <p:nvSpPr>
          <p:cNvPr id="7171" name="Segnaposto contenuto 2"/>
          <p:cNvSpPr>
            <a:spLocks noGrp="1"/>
          </p:cNvSpPr>
          <p:nvPr>
            <p:ph idx="1"/>
          </p:nvPr>
        </p:nvSpPr>
        <p:spPr>
          <a:xfrm>
            <a:off x="717315" y="836713"/>
            <a:ext cx="8103157" cy="1296143"/>
          </a:xfrm>
          <a:solidFill>
            <a:schemeClr val="bg1"/>
          </a:solidFill>
          <a:ln w="19050">
            <a:solidFill>
              <a:schemeClr val="tx1"/>
            </a:solidFill>
          </a:ln>
        </p:spPr>
        <p:txBody>
          <a:bodyPr/>
          <a:lstStyle/>
          <a:p>
            <a:r>
              <a:rPr lang="it-IT" altLang="it-IT" sz="2200" b="1" dirty="0" smtClean="0"/>
              <a:t>Il deficit uditivo varia in funzione del periodo di insorgenza.</a:t>
            </a:r>
          </a:p>
          <a:p>
            <a:r>
              <a:rPr lang="it-IT" altLang="it-IT" sz="2200" b="1" dirty="0" smtClean="0"/>
              <a:t>Le sordità possono essere suddivise in prenatali, perinatali e postnatali</a:t>
            </a:r>
            <a:endParaRPr lang="it-IT" altLang="it-IT" sz="1800" dirty="0"/>
          </a:p>
        </p:txBody>
      </p:sp>
      <p:sp>
        <p:nvSpPr>
          <p:cNvPr id="8" name="Rettangolo arrotondato 7"/>
          <p:cNvSpPr/>
          <p:nvPr/>
        </p:nvSpPr>
        <p:spPr>
          <a:xfrm>
            <a:off x="1259632" y="2420888"/>
            <a:ext cx="7344816" cy="3456384"/>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bg1"/>
                </a:solidFill>
              </a:rPr>
              <a:t>Le sordità postnatali sono anch’esse di tipo percettivo</a:t>
            </a:r>
            <a:r>
              <a:rPr lang="it-IT" sz="2000" b="1" dirty="0" smtClean="0">
                <a:solidFill>
                  <a:schemeClr val="bg1"/>
                </a:solidFill>
              </a:rPr>
              <a:t>.</a:t>
            </a:r>
          </a:p>
          <a:p>
            <a:pPr algn="ctr"/>
            <a:endParaRPr lang="it-IT" sz="2000" b="1" dirty="0">
              <a:solidFill>
                <a:schemeClr val="bg1"/>
              </a:solidFill>
            </a:endParaRPr>
          </a:p>
          <a:p>
            <a:r>
              <a:rPr lang="it-IT" sz="2000" dirty="0">
                <a:solidFill>
                  <a:schemeClr val="bg1"/>
                </a:solidFill>
              </a:rPr>
              <a:t>Le cause principali sono tre</a:t>
            </a:r>
            <a:r>
              <a:rPr lang="it-IT" sz="2000" dirty="0" smtClean="0">
                <a:solidFill>
                  <a:schemeClr val="bg1"/>
                </a:solidFill>
              </a:rPr>
              <a:t>:</a:t>
            </a:r>
            <a:endParaRPr lang="it-IT" sz="2000" b="1" dirty="0">
              <a:solidFill>
                <a:schemeClr val="bg1"/>
              </a:solidFill>
            </a:endParaRPr>
          </a:p>
          <a:p>
            <a:pPr marL="457200" indent="-457200">
              <a:buFont typeface="+mj-lt"/>
              <a:buAutoNum type="arabicPeriod"/>
            </a:pPr>
            <a:r>
              <a:rPr lang="it-IT" sz="2000" dirty="0">
                <a:solidFill>
                  <a:schemeClr val="bg1"/>
                </a:solidFill>
              </a:rPr>
              <a:t>traumatismi cranici con o senza frattura delle ossa;</a:t>
            </a:r>
          </a:p>
          <a:p>
            <a:pPr marL="457200" indent="-457200">
              <a:buFont typeface="+mj-lt"/>
              <a:buAutoNum type="arabicPeriod"/>
            </a:pPr>
            <a:r>
              <a:rPr lang="it-IT" sz="2000" dirty="0">
                <a:solidFill>
                  <a:schemeClr val="bg1"/>
                </a:solidFill>
              </a:rPr>
              <a:t>malattie infettive quali le otiti medie di natura batterica che colpiscono l’orecchio medio, o la meningite cerebrospinale e l’encefalite dovuta al virus del morbillo e della parotite che colpiscono l’orecchio interno;</a:t>
            </a:r>
          </a:p>
          <a:p>
            <a:pPr marL="457200" indent="-457200">
              <a:buFont typeface="+mj-lt"/>
              <a:buAutoNum type="arabicPeriod"/>
            </a:pPr>
            <a:r>
              <a:rPr lang="it-IT" sz="2000" dirty="0">
                <a:solidFill>
                  <a:schemeClr val="bg1"/>
                </a:solidFill>
              </a:rPr>
              <a:t>intossicazione da farmaci</a:t>
            </a:r>
            <a:r>
              <a:rPr lang="it-IT" sz="2000" dirty="0" smtClean="0">
                <a:solidFill>
                  <a:schemeClr val="bg1"/>
                </a:solidFill>
              </a:rPr>
              <a:t>.</a:t>
            </a:r>
          </a:p>
          <a:p>
            <a:r>
              <a:rPr lang="it-IT" sz="2000" dirty="0">
                <a:solidFill>
                  <a:schemeClr val="bg1"/>
                </a:solidFill>
              </a:rPr>
              <a:t>Le forme perinatali hanno un’incidenza del </a:t>
            </a:r>
            <a:r>
              <a:rPr lang="it-IT" sz="2000" dirty="0" smtClean="0">
                <a:solidFill>
                  <a:schemeClr val="bg1"/>
                </a:solidFill>
              </a:rPr>
              <a:t>32,60%% </a:t>
            </a:r>
            <a:r>
              <a:rPr lang="it-IT" sz="2000" dirty="0">
                <a:solidFill>
                  <a:schemeClr val="bg1"/>
                </a:solidFill>
              </a:rPr>
              <a:t>dei casi.</a:t>
            </a:r>
          </a:p>
          <a:p>
            <a:endParaRPr lang="it-IT" sz="2000" dirty="0">
              <a:solidFill>
                <a:schemeClr val="bg1"/>
              </a:solidFill>
            </a:endParaRPr>
          </a:p>
        </p:txBody>
      </p:sp>
    </p:spTree>
    <p:extLst>
      <p:ext uri="{BB962C8B-B14F-4D97-AF65-F5344CB8AC3E}">
        <p14:creationId xmlns:p14="http://schemas.microsoft.com/office/powerpoint/2010/main" val="3185562124"/>
      </p:ext>
    </p:extLst>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CONSEGUENZE DEL DEFICIT</a:t>
            </a:r>
            <a:endParaRPr lang="it-IT" sz="2000" dirty="0"/>
          </a:p>
        </p:txBody>
      </p:sp>
      <p:sp>
        <p:nvSpPr>
          <p:cNvPr id="7171" name="Segnaposto contenuto 2"/>
          <p:cNvSpPr>
            <a:spLocks noGrp="1"/>
          </p:cNvSpPr>
          <p:nvPr>
            <p:ph idx="1"/>
          </p:nvPr>
        </p:nvSpPr>
        <p:spPr>
          <a:xfrm>
            <a:off x="717315" y="836713"/>
            <a:ext cx="8103157" cy="1800199"/>
          </a:xfrm>
          <a:solidFill>
            <a:schemeClr val="bg1"/>
          </a:solidFill>
          <a:ln w="19050">
            <a:solidFill>
              <a:schemeClr val="tx1"/>
            </a:solidFill>
          </a:ln>
        </p:spPr>
        <p:txBody>
          <a:bodyPr/>
          <a:lstStyle/>
          <a:p>
            <a:r>
              <a:rPr lang="it-IT" altLang="it-IT" sz="2200" b="1" dirty="0" smtClean="0"/>
              <a:t>Il deficit uditivo colpisce principalmente tre aree differenti:</a:t>
            </a:r>
          </a:p>
          <a:p>
            <a:r>
              <a:rPr lang="it-IT" altLang="it-IT" sz="2200" b="1" dirty="0" smtClean="0"/>
              <a:t>Area motoria;</a:t>
            </a:r>
          </a:p>
          <a:p>
            <a:r>
              <a:rPr lang="it-IT" altLang="it-IT" sz="2200" b="1" dirty="0" smtClean="0"/>
              <a:t>Are cognitiva;</a:t>
            </a:r>
          </a:p>
          <a:p>
            <a:r>
              <a:rPr lang="it-IT" altLang="it-IT" sz="2200" b="1" dirty="0" smtClean="0"/>
              <a:t>Area della comunicazione.</a:t>
            </a:r>
            <a:endParaRPr lang="it-IT" altLang="it-IT" sz="1800" dirty="0"/>
          </a:p>
        </p:txBody>
      </p:sp>
    </p:spTree>
    <p:extLst>
      <p:ext uri="{BB962C8B-B14F-4D97-AF65-F5344CB8AC3E}">
        <p14:creationId xmlns:p14="http://schemas.microsoft.com/office/powerpoint/2010/main" val="1427080148"/>
      </p:ext>
    </p:extLst>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AREA MOTORIA</a:t>
            </a:r>
            <a:endParaRPr lang="it-IT" sz="2000" dirty="0"/>
          </a:p>
        </p:txBody>
      </p:sp>
      <p:sp>
        <p:nvSpPr>
          <p:cNvPr id="5" name="Rettangolo arrotondato 4"/>
          <p:cNvSpPr/>
          <p:nvPr/>
        </p:nvSpPr>
        <p:spPr>
          <a:xfrm>
            <a:off x="1259632" y="1268760"/>
            <a:ext cx="7344816" cy="4968552"/>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bg1"/>
                </a:solidFill>
              </a:rPr>
              <a:t>I problemi motori associati al deficit uditivo di grave entità riguardano soprattutto la coordinazione motoria e l’equilibrio.</a:t>
            </a:r>
          </a:p>
          <a:p>
            <a:pPr algn="ctr"/>
            <a:r>
              <a:rPr lang="it-IT" sz="2400" b="1" dirty="0">
                <a:solidFill>
                  <a:schemeClr val="bg1"/>
                </a:solidFill>
              </a:rPr>
              <a:t>Tali carenze, alcune volte, sono in relazione a problemi vestibolari, ma nella maggior parte dei casi dipendono in maniera specifica dalla lesione uditiva</a:t>
            </a:r>
            <a:r>
              <a:rPr lang="it-IT" sz="2400" b="1" dirty="0" smtClean="0">
                <a:solidFill>
                  <a:schemeClr val="bg1"/>
                </a:solidFill>
              </a:rPr>
              <a:t>.</a:t>
            </a:r>
          </a:p>
          <a:p>
            <a:pPr algn="ctr"/>
            <a:endParaRPr lang="it-IT" sz="2400" b="1" dirty="0" smtClean="0">
              <a:solidFill>
                <a:schemeClr val="bg1"/>
              </a:solidFill>
            </a:endParaRPr>
          </a:p>
          <a:p>
            <a:pPr algn="ctr"/>
            <a:r>
              <a:rPr lang="it-IT" sz="2400" b="1" dirty="0">
                <a:solidFill>
                  <a:schemeClr val="bg1"/>
                </a:solidFill>
              </a:rPr>
              <a:t>L’udito non viene utilizzato solamente per la percezione del mondo sonoro e del linguaggio, ma anche per il riconoscimento dei volumi delle distanze attraverso gli echi e i timbri dei suoni</a:t>
            </a:r>
            <a:r>
              <a:rPr lang="it-IT" sz="2400" b="1" dirty="0" smtClean="0">
                <a:solidFill>
                  <a:schemeClr val="bg1"/>
                </a:solidFill>
              </a:rPr>
              <a:t>. </a:t>
            </a:r>
          </a:p>
          <a:p>
            <a:endParaRPr lang="it-IT" sz="2000" dirty="0">
              <a:solidFill>
                <a:schemeClr val="bg1"/>
              </a:solidFill>
            </a:endParaRPr>
          </a:p>
        </p:txBody>
      </p:sp>
    </p:spTree>
    <p:extLst>
      <p:ext uri="{BB962C8B-B14F-4D97-AF65-F5344CB8AC3E}">
        <p14:creationId xmlns:p14="http://schemas.microsoft.com/office/powerpoint/2010/main" val="2558897861"/>
      </p:ext>
    </p:extLst>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AREA COGNITIVA</a:t>
            </a:r>
            <a:endParaRPr lang="it-IT" sz="2000" dirty="0"/>
          </a:p>
        </p:txBody>
      </p:sp>
      <p:sp>
        <p:nvSpPr>
          <p:cNvPr id="5" name="Rettangolo arrotondato 4"/>
          <p:cNvSpPr/>
          <p:nvPr/>
        </p:nvSpPr>
        <p:spPr>
          <a:xfrm>
            <a:off x="1259632" y="1124744"/>
            <a:ext cx="7344816" cy="5112568"/>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bg1"/>
                </a:solidFill>
              </a:rPr>
              <a:t>I risultati delle ricerche di </a:t>
            </a:r>
            <a:r>
              <a:rPr lang="it-IT" sz="2400" b="1" dirty="0" err="1">
                <a:solidFill>
                  <a:schemeClr val="bg1"/>
                </a:solidFill>
              </a:rPr>
              <a:t>Furth</a:t>
            </a:r>
            <a:r>
              <a:rPr lang="it-IT" sz="2400" b="1" dirty="0">
                <a:solidFill>
                  <a:schemeClr val="bg1"/>
                </a:solidFill>
              </a:rPr>
              <a:t> hanno messo in risalto che i bambini audiolesi manifestano una certa rigidità cognitiva, che si appalesa in una lentezza  nel passare da un principio o da un punto di vista ad un altro.</a:t>
            </a:r>
          </a:p>
          <a:p>
            <a:pPr algn="ctr"/>
            <a:r>
              <a:rPr lang="it-IT" sz="2400" b="1" dirty="0">
                <a:solidFill>
                  <a:schemeClr val="bg1"/>
                </a:solidFill>
              </a:rPr>
              <a:t>La posizione di </a:t>
            </a:r>
            <a:r>
              <a:rPr lang="it-IT" sz="2400" b="1" dirty="0" err="1">
                <a:solidFill>
                  <a:schemeClr val="bg1"/>
                </a:solidFill>
              </a:rPr>
              <a:t>Furth</a:t>
            </a:r>
            <a:r>
              <a:rPr lang="it-IT" sz="2400" b="1" dirty="0">
                <a:solidFill>
                  <a:schemeClr val="bg1"/>
                </a:solidFill>
              </a:rPr>
              <a:t> è condivisa anche da </a:t>
            </a:r>
            <a:r>
              <a:rPr lang="it-IT" sz="2400" b="1" dirty="0" err="1">
                <a:solidFill>
                  <a:schemeClr val="bg1"/>
                </a:solidFill>
              </a:rPr>
              <a:t>Paulus</a:t>
            </a:r>
            <a:r>
              <a:rPr lang="it-IT" sz="2400" b="1" dirty="0">
                <a:solidFill>
                  <a:schemeClr val="bg1"/>
                </a:solidFill>
              </a:rPr>
              <a:t> (1988), quando sostiene che il bambino non udente si esprime spontaneamente solo con i gesti e, poiché questi dipendono dalla situazione vissuta, essi traducono un pensiero essenzialmente concreto, poco aperto ai concetti e ai rapporti astratti.</a:t>
            </a:r>
          </a:p>
          <a:p>
            <a:endParaRPr lang="it-IT" sz="2000" dirty="0">
              <a:solidFill>
                <a:schemeClr val="bg1"/>
              </a:solidFill>
            </a:endParaRPr>
          </a:p>
        </p:txBody>
      </p:sp>
    </p:spTree>
    <p:extLst>
      <p:ext uri="{BB962C8B-B14F-4D97-AF65-F5344CB8AC3E}">
        <p14:creationId xmlns:p14="http://schemas.microsoft.com/office/powerpoint/2010/main" val="2895133425"/>
      </p:ext>
    </p:extLst>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AREA DELLA COMUNICAZIONE</a:t>
            </a:r>
            <a:endParaRPr lang="it-IT" sz="2000" dirty="0"/>
          </a:p>
        </p:txBody>
      </p:sp>
      <p:sp>
        <p:nvSpPr>
          <p:cNvPr id="5" name="Rettangolo arrotondato 4"/>
          <p:cNvSpPr/>
          <p:nvPr/>
        </p:nvSpPr>
        <p:spPr>
          <a:xfrm>
            <a:off x="1259632" y="908720"/>
            <a:ext cx="7344816" cy="5328592"/>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bg1"/>
                </a:solidFill>
              </a:rPr>
              <a:t>Una lesione grave o gravissima, presente alla nascita o determinatasi nei primi periodi di vita, determina la mancata acquisizione spontanea del linguaggio verbale, in quanto il bambino è impossibilitato a percepire gli stimoli acustici provenienti dal mondo esterno.</a:t>
            </a:r>
          </a:p>
          <a:p>
            <a:pPr algn="ctr"/>
            <a:r>
              <a:rPr lang="it-IT" sz="2400" b="1" dirty="0">
                <a:solidFill>
                  <a:schemeClr val="bg1"/>
                </a:solidFill>
              </a:rPr>
              <a:t>Un’incapacità di acquisizione spontanea della comunicazione verbale non significa che il bambino non potrà produrre un linguaggio verbale intelligibile.</a:t>
            </a:r>
          </a:p>
          <a:p>
            <a:pPr algn="ctr"/>
            <a:r>
              <a:rPr lang="it-IT" sz="2400" b="1" dirty="0">
                <a:solidFill>
                  <a:schemeClr val="bg1"/>
                </a:solidFill>
              </a:rPr>
              <a:t>Il bambino con deficit uditivo, dal punto di vista biologico-evolutivo, ha tutte le possibilità di parlare</a:t>
            </a:r>
            <a:r>
              <a:rPr lang="it-IT" sz="2400" b="1" dirty="0" smtClean="0">
                <a:solidFill>
                  <a:schemeClr val="bg1"/>
                </a:solidFill>
              </a:rPr>
              <a:t>.</a:t>
            </a:r>
            <a:endParaRPr lang="it-IT" sz="2400" b="1" dirty="0">
              <a:solidFill>
                <a:schemeClr val="bg1"/>
              </a:solidFill>
            </a:endParaRPr>
          </a:p>
        </p:txBody>
      </p:sp>
    </p:spTree>
    <p:extLst>
      <p:ext uri="{BB962C8B-B14F-4D97-AF65-F5344CB8AC3E}">
        <p14:creationId xmlns:p14="http://schemas.microsoft.com/office/powerpoint/2010/main" val="1424095248"/>
      </p:ext>
    </p:extLst>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AREA DELLA COMUNICAZIONE</a:t>
            </a:r>
            <a:endParaRPr lang="it-IT" sz="2000" dirty="0"/>
          </a:p>
        </p:txBody>
      </p:sp>
      <p:sp>
        <p:nvSpPr>
          <p:cNvPr id="5" name="Rettangolo arrotondato 4"/>
          <p:cNvSpPr/>
          <p:nvPr/>
        </p:nvSpPr>
        <p:spPr>
          <a:xfrm>
            <a:off x="1246042" y="1772816"/>
            <a:ext cx="7344816" cy="2376264"/>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bg1"/>
                </a:solidFill>
              </a:rPr>
              <a:t>Le carenze esperienziali del bambino con deficit uditivo hanno ripercussioni nell’acquisizione del linguaggio verbale, anche se la privazione della capacità comunicativa non dipende necessariamente dalla mancata acquisizione della lingua orale.</a:t>
            </a:r>
          </a:p>
        </p:txBody>
      </p:sp>
    </p:spTree>
    <p:extLst>
      <p:ext uri="{BB962C8B-B14F-4D97-AF65-F5344CB8AC3E}">
        <p14:creationId xmlns:p14="http://schemas.microsoft.com/office/powerpoint/2010/main" val="3887038140"/>
      </p:ext>
    </p:extLst>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a:xfrm>
            <a:off x="898632" y="476250"/>
            <a:ext cx="8138249" cy="360165"/>
          </a:xfrm>
        </p:spPr>
        <p:txBody>
          <a:bodyPr/>
          <a:lstStyle/>
          <a:p>
            <a:pPr algn="just"/>
            <a:r>
              <a:rPr lang="en-US" sz="2200" dirty="0" err="1"/>
              <a:t>S</a:t>
            </a:r>
            <a:r>
              <a:rPr lang="en-US" sz="2200" dirty="0" err="1" smtClean="0"/>
              <a:t>ordità</a:t>
            </a:r>
            <a:endParaRPr lang="en-US" sz="2200" dirty="0"/>
          </a:p>
        </p:txBody>
      </p:sp>
      <p:sp>
        <p:nvSpPr>
          <p:cNvPr id="5" name="Arrotonda angolo stesso lato rettangolo 3"/>
          <p:cNvSpPr/>
          <p:nvPr/>
        </p:nvSpPr>
        <p:spPr>
          <a:xfrm>
            <a:off x="1187624" y="980728"/>
            <a:ext cx="7272808" cy="1224136"/>
          </a:xfrm>
          <a:prstGeom prst="round2SameRect">
            <a:avLst>
              <a:gd name="adj1" fmla="val 23923"/>
              <a:gd name="adj2" fmla="val 33674"/>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it-IT" sz="2400" dirty="0" smtClean="0">
                <a:solidFill>
                  <a:schemeClr val="bg1"/>
                </a:solidFill>
              </a:rPr>
              <a:t>La </a:t>
            </a:r>
            <a:r>
              <a:rPr lang="it-IT" sz="2400" b="1" dirty="0" smtClean="0">
                <a:solidFill>
                  <a:schemeClr val="bg1"/>
                </a:solidFill>
              </a:rPr>
              <a:t>sordità</a:t>
            </a:r>
            <a:r>
              <a:rPr lang="it-IT" sz="2400" dirty="0" smtClean="0">
                <a:solidFill>
                  <a:schemeClr val="bg1"/>
                </a:solidFill>
              </a:rPr>
              <a:t> consiste in una </a:t>
            </a:r>
            <a:r>
              <a:rPr lang="it-IT" sz="2400" b="1" dirty="0" smtClean="0">
                <a:solidFill>
                  <a:schemeClr val="bg1"/>
                </a:solidFill>
              </a:rPr>
              <a:t>perdita</a:t>
            </a:r>
            <a:r>
              <a:rPr lang="it-IT" sz="2400" dirty="0" smtClean="0">
                <a:solidFill>
                  <a:schemeClr val="bg1"/>
                </a:solidFill>
              </a:rPr>
              <a:t> o in una notevole </a:t>
            </a:r>
            <a:r>
              <a:rPr lang="it-IT" sz="2400" b="1" dirty="0" smtClean="0">
                <a:solidFill>
                  <a:schemeClr val="bg1"/>
                </a:solidFill>
              </a:rPr>
              <a:t>attenuazione</a:t>
            </a:r>
            <a:r>
              <a:rPr lang="it-IT" sz="2400" dirty="0" smtClean="0">
                <a:solidFill>
                  <a:schemeClr val="bg1"/>
                </a:solidFill>
              </a:rPr>
              <a:t> dell’</a:t>
            </a:r>
            <a:r>
              <a:rPr lang="it-IT" sz="2400" b="1" dirty="0" smtClean="0">
                <a:solidFill>
                  <a:schemeClr val="bg1"/>
                </a:solidFill>
              </a:rPr>
              <a:t>udito</a:t>
            </a:r>
            <a:r>
              <a:rPr lang="it-IT" sz="2400" dirty="0" smtClean="0">
                <a:solidFill>
                  <a:schemeClr val="bg1"/>
                </a:solidFill>
              </a:rPr>
              <a:t>.</a:t>
            </a:r>
            <a:endParaRPr lang="it-IT" sz="2400" dirty="0">
              <a:solidFill>
                <a:schemeClr val="bg1"/>
              </a:solidFill>
            </a:endParaRPr>
          </a:p>
        </p:txBody>
      </p:sp>
      <p:sp>
        <p:nvSpPr>
          <p:cNvPr id="6" name="Rettangolo arrotondato 5"/>
          <p:cNvSpPr/>
          <p:nvPr/>
        </p:nvSpPr>
        <p:spPr>
          <a:xfrm>
            <a:off x="1331640" y="3284984"/>
            <a:ext cx="6984776" cy="3240360"/>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it-IT" sz="2400" dirty="0">
                <a:solidFill>
                  <a:schemeClr val="bg1"/>
                </a:solidFill>
              </a:rPr>
              <a:t>Tale modalità sensoriale si presenta come pluridirezionale, in quanto permette di ricevere stimoli anche a grande distanza, provenienti da qualsiasi angolazione e non può essere volontariamente interrotto, consentendo un costante contatto con il mondo.</a:t>
            </a:r>
          </a:p>
        </p:txBody>
      </p:sp>
      <p:cxnSp>
        <p:nvCxnSpPr>
          <p:cNvPr id="4" name="Connettore 2 3"/>
          <p:cNvCxnSpPr>
            <a:stCxn id="5" idx="1"/>
            <a:endCxn id="6" idx="0"/>
          </p:cNvCxnSpPr>
          <p:nvPr/>
        </p:nvCxnSpPr>
        <p:spPr>
          <a:xfrm>
            <a:off x="4824028" y="2204864"/>
            <a:ext cx="0" cy="1080120"/>
          </a:xfrm>
          <a:prstGeom prst="straightConnector1">
            <a:avLst/>
          </a:prstGeom>
          <a:ln w="190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3045616"/>
      </p:ext>
    </p:extLst>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Educazione alla comunicazione</a:t>
            </a:r>
            <a:endParaRPr lang="it-IT" sz="2000" dirty="0"/>
          </a:p>
        </p:txBody>
      </p:sp>
      <p:sp>
        <p:nvSpPr>
          <p:cNvPr id="4" name="Segnaposto contenuto 2"/>
          <p:cNvSpPr>
            <a:spLocks noGrp="1"/>
          </p:cNvSpPr>
          <p:nvPr>
            <p:ph idx="1"/>
          </p:nvPr>
        </p:nvSpPr>
        <p:spPr>
          <a:xfrm>
            <a:off x="717315" y="836713"/>
            <a:ext cx="8426685" cy="3888431"/>
          </a:xfrm>
          <a:solidFill>
            <a:schemeClr val="bg1"/>
          </a:solidFill>
          <a:ln w="19050">
            <a:solidFill>
              <a:schemeClr val="tx1"/>
            </a:solidFill>
          </a:ln>
        </p:spPr>
        <p:txBody>
          <a:bodyPr/>
          <a:lstStyle/>
          <a:p>
            <a:r>
              <a:rPr lang="it-IT" altLang="it-IT" sz="2200" b="1" dirty="0" smtClean="0"/>
              <a:t>È stato sottolineato ampiamente come educare alla comunicazione non significhi soltanto strutturare un linguaggio verbale. La comunicazione è qualcosa di più e si verifica ogni volta che avviene, con qualsiasi mezzo, uno scambio volontario di messaggi fra due persone.</a:t>
            </a:r>
          </a:p>
          <a:p>
            <a:r>
              <a:rPr lang="it-IT" altLang="it-IT" sz="2200" b="1" dirty="0" smtClean="0"/>
              <a:t>I metodi più diffusi relativi all’educazione alla comunicazione in presenza del deficit uditivo sono 3:</a:t>
            </a:r>
          </a:p>
          <a:p>
            <a:pPr marL="457200" indent="-457200">
              <a:buFont typeface="+mj-lt"/>
              <a:buAutoNum type="arabicPeriod"/>
            </a:pPr>
            <a:r>
              <a:rPr lang="it-IT" altLang="it-IT" sz="2200" b="1" dirty="0" smtClean="0"/>
              <a:t>Metodi </a:t>
            </a:r>
            <a:r>
              <a:rPr lang="it-IT" altLang="it-IT" sz="2200" b="1" dirty="0" err="1" smtClean="0"/>
              <a:t>oralisti</a:t>
            </a:r>
            <a:endParaRPr lang="it-IT" altLang="it-IT" sz="2200" b="1" dirty="0" smtClean="0"/>
          </a:p>
          <a:p>
            <a:pPr marL="457200" indent="-457200">
              <a:buFont typeface="+mj-lt"/>
              <a:buAutoNum type="arabicPeriod"/>
            </a:pPr>
            <a:r>
              <a:rPr lang="it-IT" altLang="it-IT" sz="2200" b="1" dirty="0" smtClean="0"/>
              <a:t>Metodi misti</a:t>
            </a:r>
          </a:p>
          <a:p>
            <a:pPr marL="457200" indent="-457200">
              <a:buFont typeface="+mj-lt"/>
              <a:buAutoNum type="arabicPeriod"/>
            </a:pPr>
            <a:r>
              <a:rPr lang="it-IT" altLang="it-IT" sz="2200" b="1" dirty="0" smtClean="0"/>
              <a:t>Metodi bilingui</a:t>
            </a:r>
            <a:endParaRPr lang="it-IT" altLang="it-IT" sz="1800" dirty="0"/>
          </a:p>
        </p:txBody>
      </p:sp>
    </p:spTree>
    <p:extLst>
      <p:ext uri="{BB962C8B-B14F-4D97-AF65-F5344CB8AC3E}">
        <p14:creationId xmlns:p14="http://schemas.microsoft.com/office/powerpoint/2010/main" val="3054439555"/>
      </p:ext>
    </p:extLst>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METODI ORALISTI</a:t>
            </a:r>
            <a:endParaRPr lang="it-IT" sz="2000" dirty="0"/>
          </a:p>
        </p:txBody>
      </p:sp>
      <p:sp>
        <p:nvSpPr>
          <p:cNvPr id="4" name="Segnaposto contenuto 2"/>
          <p:cNvSpPr>
            <a:spLocks noGrp="1"/>
          </p:cNvSpPr>
          <p:nvPr>
            <p:ph idx="1"/>
          </p:nvPr>
        </p:nvSpPr>
        <p:spPr>
          <a:xfrm>
            <a:off x="717315" y="836713"/>
            <a:ext cx="8426685" cy="4824535"/>
          </a:xfrm>
          <a:solidFill>
            <a:schemeClr val="bg1"/>
          </a:solidFill>
          <a:ln w="19050">
            <a:solidFill>
              <a:schemeClr val="tx1"/>
            </a:solidFill>
          </a:ln>
        </p:spPr>
        <p:txBody>
          <a:bodyPr/>
          <a:lstStyle/>
          <a:p>
            <a:r>
              <a:rPr lang="it-IT" altLang="it-IT" sz="2200" b="1" dirty="0" smtClean="0"/>
              <a:t>Tutti i metodi </a:t>
            </a:r>
            <a:r>
              <a:rPr lang="it-IT" altLang="it-IT" sz="2200" b="1" dirty="0" err="1" smtClean="0"/>
              <a:t>oralisti</a:t>
            </a:r>
            <a:r>
              <a:rPr lang="it-IT" altLang="it-IT" sz="2200" b="1" dirty="0" smtClean="0"/>
              <a:t> condividono l’esclusione iniziale nell’educazione al linguaggio parlato e scritto, dell’uso dei segni. Essi puntano da una parte sull’allenamento acustico, per aiutare il sordo a utilizzare al massimo i suoi residui uditivi, dall’altra sul potenziamento della lettura labiale su cui si basa la comunicazione.  Tra i massimi esponenti dell’</a:t>
            </a:r>
            <a:r>
              <a:rPr lang="it-IT" altLang="it-IT" sz="2200" b="1" dirty="0" err="1" smtClean="0"/>
              <a:t>oralismo</a:t>
            </a:r>
            <a:r>
              <a:rPr lang="it-IT" altLang="it-IT" sz="2200" b="1" dirty="0" smtClean="0"/>
              <a:t> italiano si trovano Del Bo e De </a:t>
            </a:r>
            <a:r>
              <a:rPr lang="it-IT" altLang="it-IT" sz="2200" b="1" dirty="0" err="1" smtClean="0"/>
              <a:t>Filippis</a:t>
            </a:r>
            <a:r>
              <a:rPr lang="it-IT" altLang="it-IT" sz="2200" b="1" dirty="0" smtClean="0"/>
              <a:t> (1974), che focalizzano l’intervento </a:t>
            </a:r>
            <a:r>
              <a:rPr lang="it-IT" altLang="it-IT" sz="2200" b="1" dirty="0" err="1" smtClean="0"/>
              <a:t>logopedagogico</a:t>
            </a:r>
            <a:r>
              <a:rPr lang="it-IT" altLang="it-IT" sz="2200" b="1" dirty="0" smtClean="0"/>
              <a:t> in alcuni punti essenziali quali:</a:t>
            </a:r>
          </a:p>
          <a:p>
            <a:pPr marL="342900" indent="-342900">
              <a:buFont typeface="Arial" panose="020B0604020202020204" pitchFamily="34" charset="0"/>
              <a:buChar char="•"/>
            </a:pPr>
            <a:r>
              <a:rPr lang="it-IT" altLang="it-IT" sz="2200" b="1" dirty="0" smtClean="0"/>
              <a:t>La diagnosi precoce</a:t>
            </a:r>
          </a:p>
          <a:p>
            <a:pPr marL="342900" indent="-342900">
              <a:buFont typeface="Arial" panose="020B0604020202020204" pitchFamily="34" charset="0"/>
              <a:buChar char="•"/>
            </a:pPr>
            <a:r>
              <a:rPr lang="it-IT" altLang="it-IT" sz="2200" b="1" dirty="0" smtClean="0"/>
              <a:t>L’esatta valutazione del deficit</a:t>
            </a:r>
          </a:p>
          <a:p>
            <a:pPr marL="342900" indent="-342900">
              <a:buFont typeface="Arial" panose="020B0604020202020204" pitchFamily="34" charset="0"/>
              <a:buChar char="•"/>
            </a:pPr>
            <a:r>
              <a:rPr lang="it-IT" altLang="it-IT" sz="2200" b="1" dirty="0" smtClean="0"/>
              <a:t>L’immediata </a:t>
            </a:r>
            <a:r>
              <a:rPr lang="it-IT" altLang="it-IT" sz="2200" b="1" dirty="0" err="1" smtClean="0"/>
              <a:t>protesizzazione</a:t>
            </a:r>
            <a:endParaRPr lang="it-IT" altLang="it-IT" sz="2200" b="1" dirty="0" smtClean="0"/>
          </a:p>
          <a:p>
            <a:pPr marL="342900" indent="-342900">
              <a:buFont typeface="Arial" panose="020B0604020202020204" pitchFamily="34" charset="0"/>
              <a:buChar char="•"/>
            </a:pPr>
            <a:r>
              <a:rPr lang="it-IT" altLang="it-IT" sz="2200" b="1" dirty="0" smtClean="0"/>
              <a:t>La collaborazione della famiglia</a:t>
            </a:r>
          </a:p>
          <a:p>
            <a:pPr marL="342900" indent="-342900">
              <a:buFont typeface="Arial" panose="020B0604020202020204" pitchFamily="34" charset="0"/>
              <a:buChar char="•"/>
            </a:pPr>
            <a:r>
              <a:rPr lang="it-IT" altLang="it-IT" sz="2200" b="1" dirty="0" smtClean="0"/>
              <a:t>L’integrazione nella scuola</a:t>
            </a:r>
            <a:endParaRPr lang="it-IT" altLang="it-IT" sz="1800" dirty="0"/>
          </a:p>
        </p:txBody>
      </p:sp>
    </p:spTree>
    <p:extLst>
      <p:ext uri="{BB962C8B-B14F-4D97-AF65-F5344CB8AC3E}">
        <p14:creationId xmlns:p14="http://schemas.microsoft.com/office/powerpoint/2010/main" val="105555239"/>
      </p:ext>
    </p:extLst>
  </p:cSld>
  <p:clrMapOvr>
    <a:masterClrMapping/>
  </p:clrMapOvr>
  <p:transition>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Software didattici: Anastasis</a:t>
            </a:r>
            <a:endParaRPr lang="it-IT" sz="2000" dirty="0"/>
          </a:p>
        </p:txBody>
      </p:sp>
      <p:sp>
        <p:nvSpPr>
          <p:cNvPr id="4" name="Segnaposto contenuto 2"/>
          <p:cNvSpPr>
            <a:spLocks noGrp="1"/>
          </p:cNvSpPr>
          <p:nvPr>
            <p:ph idx="1"/>
          </p:nvPr>
        </p:nvSpPr>
        <p:spPr>
          <a:xfrm>
            <a:off x="717315" y="836713"/>
            <a:ext cx="8426685" cy="1440159"/>
          </a:xfrm>
          <a:solidFill>
            <a:schemeClr val="bg1"/>
          </a:solidFill>
          <a:ln w="19050">
            <a:solidFill>
              <a:schemeClr val="tx1"/>
            </a:solidFill>
          </a:ln>
        </p:spPr>
        <p:txBody>
          <a:bodyPr/>
          <a:lstStyle/>
          <a:p>
            <a:r>
              <a:rPr lang="it-IT" sz="1800" dirty="0"/>
              <a:t>L’esercizio più semplice che si può fare è quello di rilevare, e quindi acquisirne consapevolezza, la presenza di un suono o la sua assenza attraverso una immagine che si muove o resta immobile a seconda che venga emesso o meno un suono. Ad esempio un cagnolino dorme sulla porta della sua cuccia e si sveglia e si agita all’improvviso appena viene emesso un suono qualunque nel microfono.</a:t>
            </a:r>
            <a:endParaRPr lang="it-IT" altLang="it-IT" sz="1800" dirty="0"/>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429000"/>
            <a:ext cx="3340100" cy="2908300"/>
          </a:xfrm>
          <a:prstGeom prst="rect">
            <a:avLst/>
          </a:prstGeom>
        </p:spPr>
      </p:pic>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3301678"/>
            <a:ext cx="3987800" cy="3022600"/>
          </a:xfrm>
          <a:prstGeom prst="rect">
            <a:avLst/>
          </a:prstGeom>
        </p:spPr>
      </p:pic>
    </p:spTree>
    <p:extLst>
      <p:ext uri="{BB962C8B-B14F-4D97-AF65-F5344CB8AC3E}">
        <p14:creationId xmlns:p14="http://schemas.microsoft.com/office/powerpoint/2010/main" val="203879462"/>
      </p:ext>
    </p:extLst>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Software didattici: Anastasis</a:t>
            </a:r>
            <a:endParaRPr lang="it-IT" sz="2000" dirty="0"/>
          </a:p>
        </p:txBody>
      </p:sp>
      <p:sp>
        <p:nvSpPr>
          <p:cNvPr id="4" name="Segnaposto contenuto 2"/>
          <p:cNvSpPr>
            <a:spLocks noGrp="1"/>
          </p:cNvSpPr>
          <p:nvPr>
            <p:ph idx="1"/>
          </p:nvPr>
        </p:nvSpPr>
        <p:spPr>
          <a:xfrm>
            <a:off x="717315" y="836713"/>
            <a:ext cx="8426685" cy="1224135"/>
          </a:xfrm>
          <a:solidFill>
            <a:schemeClr val="bg1"/>
          </a:solidFill>
          <a:ln w="19050">
            <a:solidFill>
              <a:schemeClr val="tx1"/>
            </a:solidFill>
          </a:ln>
        </p:spPr>
        <p:txBody>
          <a:bodyPr/>
          <a:lstStyle/>
          <a:p>
            <a:r>
              <a:rPr lang="it-IT" sz="1800" dirty="0"/>
              <a:t>Un altro “gioco” permette di rilevare la variazione dell’intensità della voce. </a:t>
            </a:r>
            <a:r>
              <a:rPr lang="it-IT" sz="1800" dirty="0" smtClean="0"/>
              <a:t>Ad esempio </a:t>
            </a:r>
            <a:r>
              <a:rPr lang="it-IT" sz="1800" dirty="0"/>
              <a:t>sullo schermo appare una navetta spaziale in procinto di partire per </a:t>
            </a:r>
            <a:r>
              <a:rPr lang="it-IT" sz="1800" dirty="0" smtClean="0"/>
              <a:t>lo spazio</a:t>
            </a:r>
            <a:r>
              <a:rPr lang="it-IT" sz="1800" dirty="0"/>
              <a:t>. I vapori di scarico prodotti dai razzi vettori aumenteranno al </a:t>
            </a:r>
            <a:r>
              <a:rPr lang="it-IT" sz="1800" dirty="0" smtClean="0"/>
              <a:t>crescere dell’intensità </a:t>
            </a:r>
            <a:r>
              <a:rPr lang="it-IT" sz="1800" dirty="0"/>
              <a:t>della voce fino a coprire gran parte dello schermo.</a:t>
            </a:r>
            <a:endParaRPr lang="it-IT" altLang="it-IT" sz="1800"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500" y="2996952"/>
            <a:ext cx="3429000" cy="2565400"/>
          </a:xfrm>
          <a:prstGeom prst="rect">
            <a:avLst/>
          </a:prstGeom>
        </p:spPr>
      </p:pic>
    </p:spTree>
    <p:extLst>
      <p:ext uri="{BB962C8B-B14F-4D97-AF65-F5344CB8AC3E}">
        <p14:creationId xmlns:p14="http://schemas.microsoft.com/office/powerpoint/2010/main" val="397629692"/>
      </p:ext>
    </p:extLst>
  </p:cSld>
  <p:clrMapOvr>
    <a:masterClrMapping/>
  </p:clrMapOvr>
  <p:transition>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Software didattici: Anastasis</a:t>
            </a:r>
            <a:endParaRPr lang="it-IT" sz="2000" dirty="0"/>
          </a:p>
        </p:txBody>
      </p:sp>
      <p:sp>
        <p:nvSpPr>
          <p:cNvPr id="4" name="Segnaposto contenuto 2"/>
          <p:cNvSpPr>
            <a:spLocks noGrp="1"/>
          </p:cNvSpPr>
          <p:nvPr>
            <p:ph idx="1"/>
          </p:nvPr>
        </p:nvSpPr>
        <p:spPr>
          <a:xfrm>
            <a:off x="717315" y="836713"/>
            <a:ext cx="8426685" cy="1296143"/>
          </a:xfrm>
          <a:solidFill>
            <a:schemeClr val="bg1"/>
          </a:solidFill>
          <a:ln w="19050">
            <a:solidFill>
              <a:schemeClr val="tx1"/>
            </a:solidFill>
          </a:ln>
        </p:spPr>
        <p:txBody>
          <a:bodyPr/>
          <a:lstStyle/>
          <a:p>
            <a:r>
              <a:rPr lang="it-IT" sz="1800" dirty="0"/>
              <a:t>E’ inoltre possibile misurare la variazione dell’altezza tonale con un esercizio</a:t>
            </a:r>
          </a:p>
          <a:p>
            <a:r>
              <a:rPr lang="it-IT" sz="1800" dirty="0"/>
              <a:t>in cui un oggetto mobile, ad esempio come nella figura una mano, sale e scende su</a:t>
            </a:r>
          </a:p>
          <a:p>
            <a:r>
              <a:rPr lang="it-IT" sz="1800" dirty="0"/>
              <a:t>una tastiera al variare dell’altezza tonale. Il programma registra e mostra sul video</a:t>
            </a:r>
          </a:p>
          <a:p>
            <a:r>
              <a:rPr lang="it-IT" sz="1800" dirty="0"/>
              <a:t>la variazione in Hertz della tonalità.</a:t>
            </a:r>
            <a:endParaRPr lang="it-IT" altLang="it-IT" sz="18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4173" y="2996952"/>
            <a:ext cx="3657600" cy="2730500"/>
          </a:xfrm>
          <a:prstGeom prst="rect">
            <a:avLst/>
          </a:prstGeom>
        </p:spPr>
      </p:pic>
    </p:spTree>
    <p:extLst>
      <p:ext uri="{BB962C8B-B14F-4D97-AF65-F5344CB8AC3E}">
        <p14:creationId xmlns:p14="http://schemas.microsoft.com/office/powerpoint/2010/main" val="3075833085"/>
      </p:ext>
    </p:extLst>
  </p:cSld>
  <p:clrMapOvr>
    <a:masterClrMapping/>
  </p:clrMapOvr>
  <p:transition>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Metodi misti</a:t>
            </a:r>
            <a:endParaRPr lang="it-IT" sz="2000" dirty="0"/>
          </a:p>
        </p:txBody>
      </p:sp>
      <p:sp>
        <p:nvSpPr>
          <p:cNvPr id="4" name="Segnaposto contenuto 2"/>
          <p:cNvSpPr>
            <a:spLocks noGrp="1"/>
          </p:cNvSpPr>
          <p:nvPr>
            <p:ph idx="1"/>
          </p:nvPr>
        </p:nvSpPr>
        <p:spPr>
          <a:xfrm>
            <a:off x="717315" y="836713"/>
            <a:ext cx="8426685" cy="3672407"/>
          </a:xfrm>
          <a:solidFill>
            <a:schemeClr val="bg1"/>
          </a:solidFill>
          <a:ln w="19050">
            <a:solidFill>
              <a:schemeClr val="tx1"/>
            </a:solidFill>
          </a:ln>
        </p:spPr>
        <p:txBody>
          <a:bodyPr/>
          <a:lstStyle/>
          <a:p>
            <a:r>
              <a:rPr lang="it-IT" altLang="it-IT" sz="1800" dirty="0" smtClean="0"/>
              <a:t>Viene sostenuta la priorità dell’utilizzo dei gesti, anche quando ci si indirizza all’insegnamento del linguaggio verbale.</a:t>
            </a:r>
          </a:p>
          <a:p>
            <a:r>
              <a:rPr lang="it-IT" altLang="it-IT" sz="1800" dirty="0" smtClean="0"/>
              <a:t>Nel metodo logopedico misto o bimodale che viene proposto si utilizza l’	Italiano Segnato (IS): la parola vocale è accompagnata dal </a:t>
            </a:r>
            <a:r>
              <a:rPr lang="it-IT" altLang="it-IT" sz="1800" dirty="0" err="1" smtClean="0"/>
              <a:t>segbo</a:t>
            </a:r>
            <a:r>
              <a:rPr lang="it-IT" altLang="it-IT" sz="1800" dirty="0" smtClean="0"/>
              <a:t> corrispondente.</a:t>
            </a:r>
          </a:p>
          <a:p>
            <a:r>
              <a:rPr lang="it-IT" altLang="it-IT" sz="1800" dirty="0" smtClean="0"/>
              <a:t>Bimodale significa quindi doppia modalità e infatti nella metodologia bimodale vengono utilizzate la modalità acustico-verbale , poiché si parla, e la modalità visivo gestuale, perché si segna. Nell’italiano segnato si può fare uso dell’italiano segnato esatto (ISE): si utilizzano per tutte quelle parti del discorso a cui non corrispondono dei segni (articoli, preposizioni, plurale dei nomi) gli evidenziatori, cioè dei segno artificiali e la dattilologia (l’alfabeto manuale).</a:t>
            </a:r>
          </a:p>
          <a:p>
            <a:r>
              <a:rPr lang="it-IT" altLang="it-IT" sz="1800" dirty="0" smtClean="0"/>
              <a:t>La risposta che ci si attende è duplice: di tipo vocale  e gestuale. Che comporta, di fatto, un uso sia della modalità deficitaria, che di quella integra.</a:t>
            </a:r>
            <a:endParaRPr lang="it-IT" altLang="it-IT" sz="1800" dirty="0"/>
          </a:p>
        </p:txBody>
      </p:sp>
    </p:spTree>
    <p:extLst>
      <p:ext uri="{BB962C8B-B14F-4D97-AF65-F5344CB8AC3E}">
        <p14:creationId xmlns:p14="http://schemas.microsoft.com/office/powerpoint/2010/main" val="2101742951"/>
      </p:ext>
    </p:extLst>
  </p:cSld>
  <p:clrMapOvr>
    <a:masterClrMapping/>
  </p:clrMapOvr>
  <p:transition>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Metodi misti</a:t>
            </a:r>
            <a:endParaRPr lang="it-IT" sz="2000" dirty="0"/>
          </a:p>
        </p:txBody>
      </p:sp>
      <p:sp>
        <p:nvSpPr>
          <p:cNvPr id="4" name="Segnaposto contenuto 2"/>
          <p:cNvSpPr>
            <a:spLocks noGrp="1"/>
          </p:cNvSpPr>
          <p:nvPr>
            <p:ph idx="1"/>
          </p:nvPr>
        </p:nvSpPr>
        <p:spPr>
          <a:xfrm>
            <a:off x="717315" y="836713"/>
            <a:ext cx="8426685" cy="4680519"/>
          </a:xfrm>
          <a:solidFill>
            <a:schemeClr val="bg1"/>
          </a:solidFill>
          <a:ln w="19050">
            <a:solidFill>
              <a:schemeClr val="tx1"/>
            </a:solidFill>
          </a:ln>
        </p:spPr>
        <p:txBody>
          <a:bodyPr/>
          <a:lstStyle/>
          <a:p>
            <a:r>
              <a:rPr lang="it-IT" sz="1800" dirty="0"/>
              <a:t>La Dattilologia Fonologica Bimanuale (DFB</a:t>
            </a:r>
            <a:r>
              <a:rPr lang="it-IT" sz="1800" dirty="0" smtClean="0"/>
              <a:t>) </a:t>
            </a:r>
            <a:r>
              <a:rPr lang="it-IT" sz="1800" dirty="0"/>
              <a:t>è stata ideata per cercare di offrire al bambino sordo la stessa quantità di lingua verbale che consente a un suo coetaneo udente di apprendere l'italiano parlato come lingua madre. E' frutto dell'integrazione dell'alfabeto manuale italiano con il codice fonologico. </a:t>
            </a:r>
            <a:br>
              <a:rPr lang="it-IT" sz="1800" dirty="0"/>
            </a:br>
            <a:r>
              <a:rPr lang="it-IT" sz="1800" dirty="0"/>
              <a:t>In riferimento al fatto che nel bambino sordo la vista è il canale ricettivo che in modo spontaneo si potenzia  per compenso, la percezione visiva è stata scelta quale veicolo di trasmissione delle informazioni linguistiche verbali. </a:t>
            </a:r>
            <a:r>
              <a:rPr lang="it-IT" sz="1800" b="1" dirty="0"/>
              <a:t>Tra gli strumenti visivi sostituti del linguaggio parlato la dattilologia si avvicina di più alla sua organizzazione segmentaria</a:t>
            </a:r>
            <a:r>
              <a:rPr lang="it-IT" sz="1800" dirty="0"/>
              <a:t>; l'Alfabeto Manuale Italiano attualmente utilizzato dalla comunità dei sordi per riprodurre la dattilologia è costituito da 21 segni correlati con i 21 grafemi della lingua italiana scritta. </a:t>
            </a:r>
            <a:r>
              <a:rPr lang="it-IT" sz="1800" b="1" dirty="0"/>
              <a:t>L’obiettivo della DFB, tuttavia, non è di trasferire la lingua scritta, bensì la lingua verbale che è invece composta per l’italiano da 28 fonemi</a:t>
            </a:r>
            <a:r>
              <a:rPr lang="it-IT" sz="1800" dirty="0"/>
              <a:t>. L'alfabeto manuale è stato pertanto integrato con altri 5 segni, al fine di consentirgli la perfetta adesione con il codice fonologico della lingua italiana parlata (Dattilologia Fonologica). La necessità, infine, di trasferire la lingua verbale in una struttura di sillaba aperta ha richiesto l’uso di entrambi le mani per produrre il linguaggio parlato in una modalità esclusivamente visiva, dove ai fonemi della lingua orale si sostituiscono in modo perfettamente coincidente i segni della DFB.</a:t>
            </a:r>
            <a:endParaRPr lang="it-IT" altLang="it-IT" sz="1800" dirty="0"/>
          </a:p>
        </p:txBody>
      </p:sp>
    </p:spTree>
    <p:extLst>
      <p:ext uri="{BB962C8B-B14F-4D97-AF65-F5344CB8AC3E}">
        <p14:creationId xmlns:p14="http://schemas.microsoft.com/office/powerpoint/2010/main" val="3830551990"/>
      </p:ext>
    </p:extLst>
  </p:cSld>
  <p:clrMapOvr>
    <a:masterClrMapping/>
  </p:clrMapOvr>
  <p:transition>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04664"/>
            <a:ext cx="8138249" cy="360165"/>
          </a:xfrm>
        </p:spPr>
        <p:txBody>
          <a:bodyPr/>
          <a:lstStyle/>
          <a:p>
            <a:pPr algn="just"/>
            <a:r>
              <a:rPr lang="it-IT" sz="2000" dirty="0" smtClean="0"/>
              <a:t>Metodi misti</a:t>
            </a:r>
            <a:endParaRPr lang="it-IT" sz="2000" dirty="0"/>
          </a:p>
        </p:txBody>
      </p:sp>
      <p:sp>
        <p:nvSpPr>
          <p:cNvPr id="4" name="Segnaposto contenuto 2"/>
          <p:cNvSpPr>
            <a:spLocks noGrp="1"/>
          </p:cNvSpPr>
          <p:nvPr>
            <p:ph idx="1"/>
          </p:nvPr>
        </p:nvSpPr>
        <p:spPr>
          <a:xfrm>
            <a:off x="717315" y="764704"/>
            <a:ext cx="8426685" cy="1944215"/>
          </a:xfrm>
          <a:solidFill>
            <a:schemeClr val="bg1"/>
          </a:solidFill>
          <a:ln w="19050">
            <a:solidFill>
              <a:schemeClr val="tx1"/>
            </a:solidFill>
          </a:ln>
        </p:spPr>
        <p:txBody>
          <a:bodyPr/>
          <a:lstStyle/>
          <a:p>
            <a:r>
              <a:rPr lang="it-IT" sz="1200" dirty="0"/>
              <a:t>Le </a:t>
            </a:r>
            <a:r>
              <a:rPr lang="it-IT" sz="1200" b="1" dirty="0"/>
              <a:t>regole della Dattilologia Fonologica Bimanuale</a:t>
            </a:r>
            <a:r>
              <a:rPr lang="it-IT" sz="1200" dirty="0"/>
              <a:t> sono:</a:t>
            </a:r>
          </a:p>
          <a:p>
            <a:pPr marL="285750" indent="-285750">
              <a:buFont typeface="Arial" panose="020B0604020202020204" pitchFamily="34" charset="0"/>
              <a:buChar char="•"/>
            </a:pPr>
            <a:r>
              <a:rPr lang="it-IT" sz="1200" dirty="0"/>
              <a:t>è eseguita con due mani e sincronizzata con il parlato,</a:t>
            </a:r>
          </a:p>
          <a:p>
            <a:pPr marL="285750" indent="-285750">
              <a:buFont typeface="Arial" panose="020B0604020202020204" pitchFamily="34" charset="0"/>
              <a:buChar char="•"/>
            </a:pPr>
            <a:r>
              <a:rPr lang="it-IT" sz="1200" dirty="0"/>
              <a:t>la mano destra riproduce tutte le consonanti e tutte le vocali non precedute da consonante,</a:t>
            </a:r>
          </a:p>
          <a:p>
            <a:pPr marL="285750" indent="-285750">
              <a:buFont typeface="Arial" panose="020B0604020202020204" pitchFamily="34" charset="0"/>
              <a:buChar char="•"/>
            </a:pPr>
            <a:r>
              <a:rPr lang="it-IT" sz="1200" dirty="0"/>
              <a:t>la mano sinistra realizza solo le vocali precedute da consonante,</a:t>
            </a:r>
          </a:p>
          <a:p>
            <a:pPr marL="285750" indent="-285750">
              <a:buFont typeface="Arial" panose="020B0604020202020204" pitchFamily="34" charset="0"/>
              <a:buChar char="•"/>
            </a:pPr>
            <a:r>
              <a:rPr lang="it-IT" sz="1200" dirty="0"/>
              <a:t>le mani sono posizionate simmetricamente sotto il mento e ravvicinate, in modo da far rientrare le labbra nel campo visivo del bambino,</a:t>
            </a:r>
          </a:p>
          <a:p>
            <a:pPr marL="285750" indent="-285750">
              <a:buFont typeface="Arial" panose="020B0604020202020204" pitchFamily="34" charset="0"/>
              <a:buChar char="•"/>
            </a:pPr>
            <a:r>
              <a:rPr lang="it-IT" sz="1200" dirty="0"/>
              <a:t>durante la produzione dei gruppi consonantici e delle vocali non precedute da consonante, la mano sinistra scompare dal campo visivo del bambino,</a:t>
            </a:r>
          </a:p>
          <a:p>
            <a:pPr marL="285750" indent="-285750">
              <a:buFont typeface="Arial" panose="020B0604020202020204" pitchFamily="34" charset="0"/>
              <a:buChar char="•"/>
            </a:pPr>
            <a:r>
              <a:rPr lang="it-IT" sz="1200" dirty="0"/>
              <a:t>le consonanti doppie sono prodotte con un duplice movimento ritmico della mano destra</a:t>
            </a:r>
            <a:r>
              <a:rPr lang="it-IT" sz="1200" dirty="0" smtClean="0"/>
              <a:t>.</a:t>
            </a:r>
            <a:endParaRPr lang="it-IT" sz="1200" dirty="0"/>
          </a:p>
        </p:txBody>
      </p:sp>
      <p:pic>
        <p:nvPicPr>
          <p:cNvPr id="5" name="Immagine 4"/>
          <p:cNvPicPr>
            <a:picLocks noChangeAspect="1"/>
          </p:cNvPicPr>
          <p:nvPr/>
        </p:nvPicPr>
        <p:blipFill rotWithShape="1">
          <a:blip r:embed="rId2">
            <a:extLst>
              <a:ext uri="{28A0092B-C50C-407E-A947-70E740481C1C}">
                <a14:useLocalDpi xmlns:a14="http://schemas.microsoft.com/office/drawing/2010/main" val="0"/>
              </a:ext>
            </a:extLst>
          </a:blip>
          <a:srcRect t="8392" b="1645"/>
          <a:stretch/>
        </p:blipFill>
        <p:spPr>
          <a:xfrm>
            <a:off x="1352629" y="2708920"/>
            <a:ext cx="6766503" cy="3960440"/>
          </a:xfrm>
          <a:prstGeom prst="rect">
            <a:avLst/>
          </a:prstGeom>
        </p:spPr>
      </p:pic>
    </p:spTree>
    <p:extLst>
      <p:ext uri="{BB962C8B-B14F-4D97-AF65-F5344CB8AC3E}">
        <p14:creationId xmlns:p14="http://schemas.microsoft.com/office/powerpoint/2010/main" val="324116411"/>
      </p:ext>
    </p:extLst>
  </p:cSld>
  <p:clrMapOvr>
    <a:masterClrMapping/>
  </p:clrMapOvr>
  <p:transition>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Metodi misti</a:t>
            </a:r>
            <a:endParaRPr lang="it-IT" sz="2000"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836712"/>
            <a:ext cx="8244408" cy="5363985"/>
          </a:xfrm>
          <a:prstGeom prst="rect">
            <a:avLst/>
          </a:prstGeom>
        </p:spPr>
      </p:pic>
    </p:spTree>
    <p:extLst>
      <p:ext uri="{BB962C8B-B14F-4D97-AF65-F5344CB8AC3E}">
        <p14:creationId xmlns:p14="http://schemas.microsoft.com/office/powerpoint/2010/main" val="58714492"/>
      </p:ext>
    </p:extLst>
  </p:cSld>
  <p:clrMapOvr>
    <a:masterClrMapping/>
  </p:clrMapOvr>
  <p:transition>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Metodi misti</a:t>
            </a:r>
            <a:endParaRPr lang="it-IT" sz="2000" dirty="0"/>
          </a:p>
        </p:txBody>
      </p:sp>
      <p:sp>
        <p:nvSpPr>
          <p:cNvPr id="2" name="Rettangolo 1"/>
          <p:cNvSpPr/>
          <p:nvPr/>
        </p:nvSpPr>
        <p:spPr>
          <a:xfrm>
            <a:off x="899592" y="836712"/>
            <a:ext cx="8208912" cy="1477328"/>
          </a:xfrm>
          <a:prstGeom prst="rect">
            <a:avLst/>
          </a:prstGeom>
        </p:spPr>
        <p:txBody>
          <a:bodyPr wrap="square">
            <a:spAutoFit/>
          </a:bodyPr>
          <a:lstStyle/>
          <a:p>
            <a:r>
              <a:rPr lang="it-IT" b="1" dirty="0"/>
              <a:t>Il sistema della Dattilologia Fonologica si presenta come linguaggio verbale tradotto con modalità fedelissime in elementi segnati</a:t>
            </a:r>
            <a:r>
              <a:rPr lang="it-IT" dirty="0"/>
              <a:t>, cioè </a:t>
            </a:r>
            <a:r>
              <a:rPr lang="it-IT" dirty="0" err="1"/>
              <a:t>recepibile</a:t>
            </a:r>
            <a:r>
              <a:rPr lang="it-IT" dirty="0"/>
              <a:t> integralmente dai bambini sordi tramite la vista e per questo può costituire il giusto compromesso fra il naturale sviluppo comunicativo segnante e la necessità di interagire con la Lingua Verbale Italiana, in modo da aumentare la competenza linguistica dell'alunno sordo.</a:t>
            </a:r>
          </a:p>
        </p:txBody>
      </p:sp>
    </p:spTree>
    <p:extLst>
      <p:ext uri="{BB962C8B-B14F-4D97-AF65-F5344CB8AC3E}">
        <p14:creationId xmlns:p14="http://schemas.microsoft.com/office/powerpoint/2010/main" val="1021588935"/>
      </p:ext>
    </p:extLst>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a:xfrm>
            <a:off x="898632" y="476250"/>
            <a:ext cx="8138249" cy="360165"/>
          </a:xfrm>
        </p:spPr>
        <p:txBody>
          <a:bodyPr/>
          <a:lstStyle/>
          <a:p>
            <a:pPr algn="just"/>
            <a:r>
              <a:rPr lang="en-US" sz="2200" dirty="0" err="1" smtClean="0"/>
              <a:t>Fenomeni</a:t>
            </a:r>
            <a:r>
              <a:rPr lang="en-US" sz="2200" dirty="0" smtClean="0"/>
              <a:t> </a:t>
            </a:r>
            <a:r>
              <a:rPr lang="en-US" sz="2200" dirty="0" err="1" smtClean="0"/>
              <a:t>acustici</a:t>
            </a:r>
            <a:endParaRPr lang="en-US" sz="2200" dirty="0"/>
          </a:p>
        </p:txBody>
      </p:sp>
      <p:sp>
        <p:nvSpPr>
          <p:cNvPr id="7" name="Segnaposto contenuto 2"/>
          <p:cNvSpPr>
            <a:spLocks noGrp="1"/>
          </p:cNvSpPr>
          <p:nvPr>
            <p:ph idx="1"/>
          </p:nvPr>
        </p:nvSpPr>
        <p:spPr>
          <a:xfrm>
            <a:off x="928385" y="982269"/>
            <a:ext cx="8096591" cy="5176243"/>
          </a:xfrm>
        </p:spPr>
        <p:txBody>
          <a:bodyPr/>
          <a:lstStyle/>
          <a:p>
            <a:r>
              <a:rPr lang="it-IT" altLang="it-IT" sz="1800" dirty="0" smtClean="0"/>
              <a:t>Le caratteristiche principali di onde sonore sono la frequenza e l’intensità. </a:t>
            </a:r>
          </a:p>
          <a:p>
            <a:r>
              <a:rPr lang="it-IT" sz="1800" dirty="0"/>
              <a:t>La </a:t>
            </a:r>
            <a:r>
              <a:rPr lang="it-IT" sz="1800" b="1" dirty="0"/>
              <a:t>frequenza</a:t>
            </a:r>
            <a:r>
              <a:rPr lang="it-IT" sz="1800" dirty="0"/>
              <a:t> determina se un rumore è </a:t>
            </a:r>
            <a:r>
              <a:rPr lang="it-IT" sz="1800" dirty="0" smtClean="0"/>
              <a:t>più </a:t>
            </a:r>
            <a:r>
              <a:rPr lang="it-IT" sz="1800" dirty="0"/>
              <a:t>o meno </a:t>
            </a:r>
            <a:r>
              <a:rPr lang="it-IT" sz="1800" dirty="0" smtClean="0"/>
              <a:t>profondo. </a:t>
            </a:r>
            <a:r>
              <a:rPr lang="it-IT" altLang="it-IT" sz="1800" dirty="0"/>
              <a:t>Per essere udibile un fenomeno acustico deve oscillare fra una frequenza di 20 Hz e 20.000 Hz</a:t>
            </a:r>
            <a:r>
              <a:rPr lang="it-IT" altLang="it-IT" sz="1800" dirty="0" smtClean="0"/>
              <a:t>.</a:t>
            </a:r>
            <a:endParaRPr lang="it-IT" altLang="it-IT" sz="1800" dirty="0"/>
          </a:p>
          <a:p>
            <a:r>
              <a:rPr lang="it-IT" altLang="it-IT" sz="1800" dirty="0" smtClean="0"/>
              <a:t>L’</a:t>
            </a:r>
            <a:r>
              <a:rPr lang="it-IT" altLang="it-IT" sz="1800" b="1" dirty="0" smtClean="0"/>
              <a:t>intensità </a:t>
            </a:r>
            <a:r>
              <a:rPr lang="it-IT" altLang="it-IT" sz="1800" dirty="0" smtClean="0"/>
              <a:t>determina il </a:t>
            </a:r>
            <a:r>
              <a:rPr lang="it-IT" altLang="it-IT" sz="1800" i="1" dirty="0" smtClean="0"/>
              <a:t>volume </a:t>
            </a:r>
            <a:r>
              <a:rPr lang="it-IT" altLang="it-IT" sz="1800" dirty="0" smtClean="0"/>
              <a:t>di un suono. Per essere udibile e non provocare dolore un suono deve oscillare fra i 0 e i 100 dB</a:t>
            </a:r>
            <a:endParaRPr lang="it-IT" altLang="it-IT" sz="1800" dirty="0"/>
          </a:p>
        </p:txBody>
      </p:sp>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15" y="2573851"/>
            <a:ext cx="8395100" cy="4239525"/>
          </a:xfrm>
          <a:prstGeom prst="rect">
            <a:avLst/>
          </a:prstGeom>
          <a:ln w="19050">
            <a:solidFill>
              <a:schemeClr val="tx1"/>
            </a:solidFill>
          </a:ln>
        </p:spPr>
      </p:pic>
    </p:spTree>
    <p:extLst>
      <p:ext uri="{BB962C8B-B14F-4D97-AF65-F5344CB8AC3E}">
        <p14:creationId xmlns:p14="http://schemas.microsoft.com/office/powerpoint/2010/main" val="3217308619"/>
      </p:ext>
    </p:extLst>
  </p:cSld>
  <p:clrMapOvr>
    <a:masterClrMapping/>
  </p:clrMapOvr>
  <p:transition>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Metodi bilingui</a:t>
            </a:r>
            <a:endParaRPr lang="it-IT" sz="2000" dirty="0"/>
          </a:p>
        </p:txBody>
      </p:sp>
      <p:sp>
        <p:nvSpPr>
          <p:cNvPr id="4" name="Segnaposto contenuto 2"/>
          <p:cNvSpPr>
            <a:spLocks noGrp="1"/>
          </p:cNvSpPr>
          <p:nvPr>
            <p:ph idx="1"/>
          </p:nvPr>
        </p:nvSpPr>
        <p:spPr>
          <a:xfrm>
            <a:off x="717315" y="836713"/>
            <a:ext cx="8426685" cy="1728191"/>
          </a:xfrm>
          <a:solidFill>
            <a:schemeClr val="bg1"/>
          </a:solidFill>
          <a:ln w="19050">
            <a:solidFill>
              <a:schemeClr val="tx1"/>
            </a:solidFill>
          </a:ln>
        </p:spPr>
        <p:txBody>
          <a:bodyPr/>
          <a:lstStyle/>
          <a:p>
            <a:r>
              <a:rPr lang="it-IT" altLang="it-IT" sz="1800" dirty="0" smtClean="0"/>
              <a:t>L’educazione bilingue consiste nell’esporre il bambino sordo contemporaneamente alla lingua vocale e alla lingua dei segni (lingua italiana dei segni: LIS).</a:t>
            </a:r>
          </a:p>
          <a:p>
            <a:r>
              <a:rPr lang="it-IT" altLang="it-IT" sz="1800" dirty="0" smtClean="0"/>
              <a:t>Come sostiene </a:t>
            </a:r>
            <a:r>
              <a:rPr lang="it-IT" altLang="it-IT" sz="1800" dirty="0" err="1" smtClean="0"/>
              <a:t>Pigliacampo</a:t>
            </a:r>
            <a:r>
              <a:rPr lang="it-IT" altLang="it-IT" sz="1800" dirty="0" smtClean="0"/>
              <a:t> (1991) «il bilinguismo dei sordi è principalmente visivo, in quanto la lingua dei segni è considerata la lingua madre ed è espressa con codice visivo-manuale. La lingua verbale è considerata come seconda lingua e non manipola e modella i processi </a:t>
            </a:r>
            <a:r>
              <a:rPr lang="it-IT" altLang="it-IT" sz="1800" dirty="0" err="1" smtClean="0"/>
              <a:t>psicocognitivi</a:t>
            </a:r>
            <a:r>
              <a:rPr lang="it-IT" altLang="it-IT" sz="1800" dirty="0" smtClean="0"/>
              <a:t> dell’individuo non udente come succede nell’udente».  </a:t>
            </a:r>
            <a:endParaRPr lang="it-IT" altLang="it-IT" sz="1800" dirty="0"/>
          </a:p>
        </p:txBody>
      </p:sp>
    </p:spTree>
    <p:extLst>
      <p:ext uri="{BB962C8B-B14F-4D97-AF65-F5344CB8AC3E}">
        <p14:creationId xmlns:p14="http://schemas.microsoft.com/office/powerpoint/2010/main" val="3442241122"/>
      </p:ext>
    </p:extLst>
  </p:cSld>
  <p:clrMapOvr>
    <a:masterClrMapping/>
  </p:clrMapOvr>
  <p:transition>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smtClean="0"/>
              <a:t>Integrazione scolastica</a:t>
            </a:r>
            <a:endParaRPr lang="it-IT" sz="2000" dirty="0"/>
          </a:p>
        </p:txBody>
      </p:sp>
      <p:sp>
        <p:nvSpPr>
          <p:cNvPr id="4" name="Segnaposto contenuto 2"/>
          <p:cNvSpPr>
            <a:spLocks noGrp="1"/>
          </p:cNvSpPr>
          <p:nvPr>
            <p:ph idx="1"/>
          </p:nvPr>
        </p:nvSpPr>
        <p:spPr>
          <a:xfrm>
            <a:off x="717315" y="836713"/>
            <a:ext cx="8426685" cy="4824535"/>
          </a:xfrm>
          <a:solidFill>
            <a:schemeClr val="bg1"/>
          </a:solidFill>
          <a:ln w="19050">
            <a:solidFill>
              <a:schemeClr val="tx1"/>
            </a:solidFill>
          </a:ln>
        </p:spPr>
        <p:txBody>
          <a:bodyPr/>
          <a:lstStyle/>
          <a:p>
            <a:r>
              <a:rPr lang="it-IT" altLang="it-IT" sz="2000" b="1" dirty="0" smtClean="0"/>
              <a:t>Cosa fare in classe</a:t>
            </a:r>
          </a:p>
          <a:p>
            <a:pPr marL="285750" indent="-285750">
              <a:buFont typeface="Arial" panose="020B0604020202020204" pitchFamily="34" charset="0"/>
              <a:buChar char="•"/>
            </a:pPr>
            <a:r>
              <a:rPr lang="it-IT" altLang="it-IT" sz="1800" dirty="0" smtClean="0"/>
              <a:t>Controllare che il locale sia ben illuminato e che il viso del docente sia sempre in luce;</a:t>
            </a:r>
          </a:p>
          <a:p>
            <a:pPr marL="285750" indent="-285750">
              <a:buFont typeface="Arial" panose="020B0604020202020204" pitchFamily="34" charset="0"/>
              <a:buChar char="•"/>
            </a:pPr>
            <a:r>
              <a:rPr lang="it-IT" altLang="it-IT" sz="1800" dirty="0" smtClean="0"/>
              <a:t>Evitare il tono troppo innalzato della voce, che deforma l’articolazione;</a:t>
            </a:r>
          </a:p>
          <a:p>
            <a:pPr marL="285750" indent="-285750">
              <a:buFont typeface="Arial" panose="020B0604020202020204" pitchFamily="34" charset="0"/>
              <a:buChar char="•"/>
            </a:pPr>
            <a:r>
              <a:rPr lang="it-IT" altLang="it-IT" sz="1800" dirty="0" smtClean="0"/>
              <a:t>Parlare con ritmo rallentato;</a:t>
            </a:r>
          </a:p>
          <a:p>
            <a:pPr marL="285750" indent="-285750">
              <a:buFont typeface="Arial" panose="020B0604020202020204" pitchFamily="34" charset="0"/>
              <a:buChar char="•"/>
            </a:pPr>
            <a:r>
              <a:rPr lang="it-IT" altLang="it-IT" sz="1800" dirty="0" smtClean="0"/>
              <a:t>Esporre il pensiero in modo chiaro e ordinato, scegliendo il lessico in modo accurato</a:t>
            </a:r>
          </a:p>
          <a:p>
            <a:pPr marL="285750" indent="-285750">
              <a:buFont typeface="Arial" panose="020B0604020202020204" pitchFamily="34" charset="0"/>
              <a:buChar char="•"/>
            </a:pPr>
            <a:r>
              <a:rPr lang="it-IT" altLang="it-IT" sz="1800" dirty="0" smtClean="0"/>
              <a:t>Essere disponibili a riformulare i messaggi;</a:t>
            </a:r>
          </a:p>
          <a:p>
            <a:pPr marL="285750" indent="-285750">
              <a:buFont typeface="Arial" panose="020B0604020202020204" pitchFamily="34" charset="0"/>
              <a:buChar char="•"/>
            </a:pPr>
            <a:r>
              <a:rPr lang="it-IT" altLang="it-IT" sz="1800" dirty="0" smtClean="0"/>
              <a:t>Ricorrere all’uso di schemi, prodotti multimediali, immagini, video </a:t>
            </a:r>
            <a:r>
              <a:rPr lang="it-IT" altLang="it-IT" sz="1800" dirty="0" err="1" smtClean="0"/>
              <a:t>etc</a:t>
            </a:r>
            <a:r>
              <a:rPr lang="it-IT" altLang="it-IT" sz="1800" dirty="0" smtClean="0"/>
              <a:t>;</a:t>
            </a:r>
          </a:p>
          <a:p>
            <a:pPr marL="285750" indent="-285750">
              <a:buFont typeface="Arial" panose="020B0604020202020204" pitchFamily="34" charset="0"/>
              <a:buChar char="•"/>
            </a:pPr>
            <a:r>
              <a:rPr lang="it-IT" altLang="it-IT" sz="1800" dirty="0" smtClean="0"/>
              <a:t>Spiegare all’audioleso tutto ciò che avviene in classe anche in sua assenza in modo che si senta integrato.</a:t>
            </a:r>
            <a:endParaRPr lang="it-IT" altLang="it-IT" sz="1800" dirty="0"/>
          </a:p>
        </p:txBody>
      </p:sp>
    </p:spTree>
    <p:extLst>
      <p:ext uri="{BB962C8B-B14F-4D97-AF65-F5344CB8AC3E}">
        <p14:creationId xmlns:p14="http://schemas.microsoft.com/office/powerpoint/2010/main" val="2390821176"/>
      </p:ext>
    </p:extLst>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a:xfrm>
            <a:off x="898632" y="476250"/>
            <a:ext cx="8138249" cy="360165"/>
          </a:xfrm>
        </p:spPr>
        <p:txBody>
          <a:bodyPr/>
          <a:lstStyle/>
          <a:p>
            <a:pPr algn="just"/>
            <a:r>
              <a:rPr lang="en-US" sz="2200" dirty="0" err="1" smtClean="0"/>
              <a:t>Categorizzazioni</a:t>
            </a:r>
            <a:r>
              <a:rPr lang="en-US" sz="2200" dirty="0" smtClean="0"/>
              <a:t> del deficit </a:t>
            </a:r>
            <a:r>
              <a:rPr lang="en-US" sz="2200" dirty="0" err="1" smtClean="0"/>
              <a:t>uditivo</a:t>
            </a:r>
            <a:endParaRPr lang="en-US" sz="2200" dirty="0"/>
          </a:p>
        </p:txBody>
      </p:sp>
      <p:graphicFrame>
        <p:nvGraphicFramePr>
          <p:cNvPr id="4" name="Tabella 3"/>
          <p:cNvGraphicFramePr>
            <a:graphicFrameLocks noGrp="1"/>
          </p:cNvGraphicFramePr>
          <p:nvPr>
            <p:extLst>
              <p:ext uri="{D42A27DB-BD31-4B8C-83A1-F6EECF244321}">
                <p14:modId xmlns:p14="http://schemas.microsoft.com/office/powerpoint/2010/main" val="2440880966"/>
              </p:ext>
            </p:extLst>
          </p:nvPr>
        </p:nvGraphicFramePr>
        <p:xfrm>
          <a:off x="899592" y="908720"/>
          <a:ext cx="7920880" cy="2407920"/>
        </p:xfrm>
        <a:graphic>
          <a:graphicData uri="http://schemas.openxmlformats.org/drawingml/2006/table">
            <a:tbl>
              <a:tblPr firstRow="1" bandRow="1">
                <a:tableStyleId>{00A15C55-8517-42AA-B614-E9B94910E393}</a:tableStyleId>
              </a:tblPr>
              <a:tblGrid>
                <a:gridCol w="3960440"/>
                <a:gridCol w="3960440"/>
              </a:tblGrid>
              <a:tr h="370840">
                <a:tc gridSpan="2">
                  <a:txBody>
                    <a:bodyPr/>
                    <a:lstStyle/>
                    <a:p>
                      <a:pPr algn="ctr"/>
                      <a:r>
                        <a:rPr lang="it-IT" sz="2000" dirty="0" smtClean="0"/>
                        <a:t>FREQUENZE</a:t>
                      </a:r>
                      <a:endParaRPr lang="it-IT" sz="2000" dirty="0"/>
                    </a:p>
                  </a:txBody>
                  <a:tcPr>
                    <a:solidFill>
                      <a:srgbClr val="800000"/>
                    </a:solidFill>
                  </a:tcPr>
                </a:tc>
                <a:tc hMerge="1">
                  <a:txBody>
                    <a:bodyPr/>
                    <a:lstStyle/>
                    <a:p>
                      <a:endParaRPr lang="it-IT" dirty="0"/>
                    </a:p>
                  </a:txBody>
                  <a:tcPr/>
                </a:tc>
              </a:tr>
              <a:tr h="370840">
                <a:tc>
                  <a:txBody>
                    <a:bodyPr/>
                    <a:lstStyle/>
                    <a:p>
                      <a:r>
                        <a:rPr lang="it-IT" b="1" dirty="0" smtClean="0"/>
                        <a:t>ZONA DEI GRAVI 20-500 Hz</a:t>
                      </a:r>
                      <a:endParaRPr lang="it-IT" b="1" dirty="0"/>
                    </a:p>
                  </a:txBody>
                  <a:tcPr/>
                </a:tc>
                <a:tc>
                  <a:txBody>
                    <a:bodyPr/>
                    <a:lstStyle/>
                    <a:p>
                      <a:r>
                        <a:rPr lang="it-IT" dirty="0" smtClean="0"/>
                        <a:t>Per</a:t>
                      </a:r>
                      <a:r>
                        <a:rPr lang="it-IT" baseline="0" dirty="0" smtClean="0"/>
                        <a:t> quanto riguarda il linguaggio è la zona della voce delle vocali</a:t>
                      </a:r>
                      <a:endParaRPr lang="it-IT" dirty="0"/>
                    </a:p>
                  </a:txBody>
                  <a:tcPr/>
                </a:tc>
              </a:tr>
              <a:tr h="370840">
                <a:tc>
                  <a:txBody>
                    <a:bodyPr/>
                    <a:lstStyle/>
                    <a:p>
                      <a:r>
                        <a:rPr lang="it-IT" b="1" dirty="0" smtClean="0"/>
                        <a:t>ZONA DELLE FREQUENZE MEDIE 500-2000 Hz</a:t>
                      </a:r>
                      <a:endParaRPr lang="it-IT" b="1" dirty="0"/>
                    </a:p>
                  </a:txBody>
                  <a:tcPr/>
                </a:tc>
                <a:tc>
                  <a:txBody>
                    <a:bodyPr/>
                    <a:lstStyle/>
                    <a:p>
                      <a:r>
                        <a:rPr lang="it-IT" dirty="0" smtClean="0"/>
                        <a:t>Per</a:t>
                      </a:r>
                      <a:r>
                        <a:rPr lang="it-IT" baseline="0" dirty="0" smtClean="0"/>
                        <a:t> quanto riguarda il linguaggio è la zona delle parole e delle consonanti</a:t>
                      </a:r>
                      <a:endParaRPr lang="it-IT" dirty="0"/>
                    </a:p>
                  </a:txBody>
                  <a:tcPr/>
                </a:tc>
              </a:tr>
              <a:tr h="370840">
                <a:tc>
                  <a:txBody>
                    <a:bodyPr/>
                    <a:lstStyle/>
                    <a:p>
                      <a:r>
                        <a:rPr lang="it-IT" b="1" dirty="0" smtClean="0"/>
                        <a:t>ZONA DEGLI ACUTI 2000-20.000 Hz</a:t>
                      </a:r>
                      <a:endParaRPr lang="it-IT" b="1" dirty="0"/>
                    </a:p>
                  </a:txBody>
                  <a:tcPr/>
                </a:tc>
                <a:tc>
                  <a:txBody>
                    <a:bodyPr/>
                    <a:lstStyle/>
                    <a:p>
                      <a:r>
                        <a:rPr lang="it-IT" dirty="0" smtClean="0"/>
                        <a:t>Nel linguaggio è la zona di alcune consonanti</a:t>
                      </a:r>
                      <a:r>
                        <a:rPr lang="it-IT" baseline="0" dirty="0" smtClean="0"/>
                        <a:t> (8000 Hz)</a:t>
                      </a:r>
                      <a:endParaRPr lang="it-IT" dirty="0"/>
                    </a:p>
                  </a:txBody>
                  <a:tcPr/>
                </a:tc>
              </a:tr>
            </a:tbl>
          </a:graphicData>
        </a:graphic>
      </p:graphicFrame>
    </p:spTree>
    <p:extLst>
      <p:ext uri="{BB962C8B-B14F-4D97-AF65-F5344CB8AC3E}">
        <p14:creationId xmlns:p14="http://schemas.microsoft.com/office/powerpoint/2010/main" val="1170571299"/>
      </p:ext>
    </p:extLst>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a:xfrm>
            <a:off x="898632" y="476250"/>
            <a:ext cx="8138249" cy="360165"/>
          </a:xfrm>
        </p:spPr>
        <p:txBody>
          <a:bodyPr/>
          <a:lstStyle/>
          <a:p>
            <a:pPr algn="just"/>
            <a:r>
              <a:rPr lang="en-US" sz="2200" dirty="0" err="1" smtClean="0"/>
              <a:t>Categorizzazioni</a:t>
            </a:r>
            <a:r>
              <a:rPr lang="en-US" sz="2200" dirty="0" smtClean="0"/>
              <a:t> del deficit </a:t>
            </a:r>
            <a:r>
              <a:rPr lang="en-US" sz="2200" dirty="0" err="1" smtClean="0"/>
              <a:t>uditivo</a:t>
            </a:r>
            <a:endParaRPr lang="en-US" sz="2200" dirty="0"/>
          </a:p>
        </p:txBody>
      </p:sp>
      <p:graphicFrame>
        <p:nvGraphicFramePr>
          <p:cNvPr id="5" name="Tabella 4"/>
          <p:cNvGraphicFramePr>
            <a:graphicFrameLocks noGrp="1"/>
          </p:cNvGraphicFramePr>
          <p:nvPr>
            <p:extLst>
              <p:ext uri="{D42A27DB-BD31-4B8C-83A1-F6EECF244321}">
                <p14:modId xmlns:p14="http://schemas.microsoft.com/office/powerpoint/2010/main" val="1521209201"/>
              </p:ext>
            </p:extLst>
          </p:nvPr>
        </p:nvGraphicFramePr>
        <p:xfrm>
          <a:off x="1043608" y="1052736"/>
          <a:ext cx="7776864" cy="5135965"/>
        </p:xfrm>
        <a:graphic>
          <a:graphicData uri="http://schemas.openxmlformats.org/drawingml/2006/table">
            <a:tbl>
              <a:tblPr>
                <a:tableStyleId>{775DCB02-9BB8-47FD-8907-85C794F793BA}</a:tableStyleId>
              </a:tblPr>
              <a:tblGrid>
                <a:gridCol w="864096"/>
                <a:gridCol w="4890783"/>
                <a:gridCol w="2021985"/>
              </a:tblGrid>
              <a:tr h="349636">
                <a:tc>
                  <a:txBody>
                    <a:bodyPr/>
                    <a:lstStyle/>
                    <a:p>
                      <a:pPr algn="ctr"/>
                      <a:r>
                        <a:rPr lang="it-IT" sz="1600" b="1" dirty="0">
                          <a:solidFill>
                            <a:schemeClr val="bg1"/>
                          </a:solidFill>
                          <a:effectLst/>
                        </a:rPr>
                        <a:t>Decibel</a:t>
                      </a:r>
                      <a:endParaRPr lang="it-IT" sz="1600" b="1" dirty="0">
                        <a:solidFill>
                          <a:schemeClr val="bg1"/>
                        </a:solidFill>
                        <a:effectLst/>
                        <a:latin typeface="Comic Sans MS"/>
                      </a:endParaRPr>
                    </a:p>
                  </a:txBody>
                  <a:tcPr marL="24692" marR="24692" marT="24692" marB="24692" anchor="ctr">
                    <a:solidFill>
                      <a:srgbClr val="800000"/>
                    </a:solidFill>
                  </a:tcPr>
                </a:tc>
                <a:tc>
                  <a:txBody>
                    <a:bodyPr/>
                    <a:lstStyle/>
                    <a:p>
                      <a:pPr algn="ctr"/>
                      <a:r>
                        <a:rPr lang="it-IT" sz="1600" b="1" dirty="0">
                          <a:solidFill>
                            <a:schemeClr val="bg1"/>
                          </a:solidFill>
                          <a:effectLst/>
                        </a:rPr>
                        <a:t>Sorgente di rumore</a:t>
                      </a:r>
                      <a:endParaRPr lang="it-IT" sz="1600" b="1" dirty="0">
                        <a:solidFill>
                          <a:schemeClr val="bg1"/>
                        </a:solidFill>
                        <a:effectLst/>
                        <a:latin typeface="Comic Sans MS"/>
                      </a:endParaRPr>
                    </a:p>
                  </a:txBody>
                  <a:tcPr marL="24692" marR="24692" marT="24692" marB="24692" anchor="ctr">
                    <a:solidFill>
                      <a:srgbClr val="800000"/>
                    </a:solidFill>
                  </a:tcPr>
                </a:tc>
                <a:tc>
                  <a:txBody>
                    <a:bodyPr/>
                    <a:lstStyle/>
                    <a:p>
                      <a:pPr algn="ctr"/>
                      <a:r>
                        <a:rPr lang="it-IT" sz="1600" b="1" dirty="0">
                          <a:solidFill>
                            <a:schemeClr val="bg1"/>
                          </a:solidFill>
                          <a:effectLst/>
                        </a:rPr>
                        <a:t>Reazione psicofisica</a:t>
                      </a:r>
                      <a:endParaRPr lang="it-IT" sz="1600" b="1" dirty="0">
                        <a:solidFill>
                          <a:schemeClr val="bg1"/>
                        </a:solidFill>
                        <a:effectLst/>
                        <a:latin typeface="Comic Sans MS"/>
                      </a:endParaRPr>
                    </a:p>
                  </a:txBody>
                  <a:tcPr marL="24692" marR="24692" marT="24692" marB="24692" anchor="ctr">
                    <a:solidFill>
                      <a:srgbClr val="800000"/>
                    </a:solidFill>
                  </a:tcPr>
                </a:tc>
              </a:tr>
              <a:tr h="349636">
                <a:tc>
                  <a:txBody>
                    <a:bodyPr/>
                    <a:lstStyle/>
                    <a:p>
                      <a:pPr algn="l"/>
                      <a:r>
                        <a:rPr lang="it-IT" sz="1400" b="1" dirty="0">
                          <a:effectLst/>
                        </a:rPr>
                        <a:t>10-20</a:t>
                      </a:r>
                      <a:endParaRPr lang="it-IT" sz="1400" b="1" dirty="0">
                        <a:solidFill>
                          <a:srgbClr val="003300"/>
                        </a:solidFill>
                        <a:effectLst/>
                        <a:latin typeface="Verdana"/>
                      </a:endParaRPr>
                    </a:p>
                  </a:txBody>
                  <a:tcPr marL="24692" marR="24692" marT="24692" marB="24692" anchor="ctr"/>
                </a:tc>
                <a:tc>
                  <a:txBody>
                    <a:bodyPr/>
                    <a:lstStyle/>
                    <a:p>
                      <a:pPr algn="l"/>
                      <a:r>
                        <a:rPr lang="it-IT" sz="1400" b="1">
                          <a:effectLst/>
                        </a:rPr>
                        <a:t>Fruscio di foglie nel bosco, bisbiglio, notte agreste.</a:t>
                      </a:r>
                      <a:endParaRPr lang="it-IT" sz="1400" b="1">
                        <a:solidFill>
                          <a:srgbClr val="003300"/>
                        </a:solidFill>
                        <a:effectLst/>
                        <a:latin typeface="Verdana"/>
                      </a:endParaRPr>
                    </a:p>
                  </a:txBody>
                  <a:tcPr marL="24692" marR="24692" marT="24692" marB="24692" anchor="ctr"/>
                </a:tc>
                <a:tc rowSpan="2">
                  <a:txBody>
                    <a:bodyPr/>
                    <a:lstStyle/>
                    <a:p>
                      <a:pPr algn="l"/>
                      <a:r>
                        <a:rPr lang="it-IT" sz="1400" b="1">
                          <a:effectLst/>
                        </a:rPr>
                        <a:t>Quiete</a:t>
                      </a:r>
                      <a:endParaRPr lang="it-IT" sz="1400" b="1">
                        <a:solidFill>
                          <a:srgbClr val="003300"/>
                        </a:solidFill>
                        <a:effectLst/>
                        <a:latin typeface="Verdana"/>
                      </a:endParaRPr>
                    </a:p>
                  </a:txBody>
                  <a:tcPr marL="24692" marR="24692" marT="24692" marB="24692" anchor="ctr"/>
                </a:tc>
              </a:tr>
              <a:tr h="499762">
                <a:tc>
                  <a:txBody>
                    <a:bodyPr/>
                    <a:lstStyle/>
                    <a:p>
                      <a:pPr algn="l"/>
                      <a:r>
                        <a:rPr lang="it-IT" sz="1400" b="1">
                          <a:effectLst/>
                        </a:rPr>
                        <a:t>30-40</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Conversazione a voce bassa, strada di campagna, fruscio della carta, biblioteca</a:t>
                      </a:r>
                      <a:endParaRPr lang="it-IT" sz="1400" b="1" dirty="0">
                        <a:solidFill>
                          <a:srgbClr val="003300"/>
                        </a:solidFill>
                        <a:effectLst/>
                        <a:latin typeface="Verdana"/>
                      </a:endParaRPr>
                    </a:p>
                  </a:txBody>
                  <a:tcPr marL="24692" marR="24692" marT="24692" marB="24692" anchor="ctr"/>
                </a:tc>
                <a:tc vMerge="1">
                  <a:txBody>
                    <a:bodyPr/>
                    <a:lstStyle/>
                    <a:p>
                      <a:endParaRPr lang="it-IT"/>
                    </a:p>
                  </a:txBody>
                  <a:tcPr/>
                </a:tc>
              </a:tr>
              <a:tr h="199510">
                <a:tc>
                  <a:txBody>
                    <a:bodyPr/>
                    <a:lstStyle/>
                    <a:p>
                      <a:pPr algn="l"/>
                      <a:r>
                        <a:rPr lang="it-IT" sz="1400" b="1">
                          <a:effectLst/>
                        </a:rPr>
                        <a:t>50</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Teatro, ambiente domestico.</a:t>
                      </a:r>
                      <a:endParaRPr lang="it-IT" sz="1400" b="1" dirty="0">
                        <a:solidFill>
                          <a:srgbClr val="003300"/>
                        </a:solidFill>
                        <a:effectLst/>
                        <a:latin typeface="Verdana"/>
                      </a:endParaRPr>
                    </a:p>
                  </a:txBody>
                  <a:tcPr marL="24692" marR="24692" marT="24692" marB="24692" anchor="ctr"/>
                </a:tc>
                <a:tc rowSpan="2">
                  <a:txBody>
                    <a:bodyPr/>
                    <a:lstStyle/>
                    <a:p>
                      <a:pPr algn="l"/>
                      <a:r>
                        <a:rPr lang="it-IT" sz="1400" b="1">
                          <a:effectLst/>
                        </a:rPr>
                        <a:t>Normalità ma possibile senso di fastidio</a:t>
                      </a:r>
                      <a:endParaRPr lang="it-IT" sz="1400" b="1">
                        <a:solidFill>
                          <a:srgbClr val="003300"/>
                        </a:solidFill>
                        <a:effectLst/>
                        <a:latin typeface="Verdana"/>
                      </a:endParaRPr>
                    </a:p>
                  </a:txBody>
                  <a:tcPr marL="24692" marR="24692" marT="24692" marB="24692" anchor="ctr"/>
                </a:tc>
              </a:tr>
              <a:tr h="450379">
                <a:tc>
                  <a:txBody>
                    <a:bodyPr/>
                    <a:lstStyle/>
                    <a:p>
                      <a:pPr algn="l"/>
                      <a:r>
                        <a:rPr lang="it-IT" sz="1400" b="1">
                          <a:effectLst/>
                        </a:rPr>
                        <a:t>60</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Voce alta, ufficio rumoroso, radio, auto silenziosa.</a:t>
                      </a:r>
                      <a:endParaRPr lang="it-IT" sz="1400" b="1" dirty="0">
                        <a:solidFill>
                          <a:srgbClr val="003300"/>
                        </a:solidFill>
                        <a:effectLst/>
                        <a:latin typeface="Verdana"/>
                      </a:endParaRPr>
                    </a:p>
                  </a:txBody>
                  <a:tcPr marL="24692" marR="24692" marT="24692" marB="24692" anchor="ctr"/>
                </a:tc>
                <a:tc vMerge="1">
                  <a:txBody>
                    <a:bodyPr/>
                    <a:lstStyle/>
                    <a:p>
                      <a:endParaRPr lang="it-IT"/>
                    </a:p>
                  </a:txBody>
                  <a:tcPr/>
                </a:tc>
              </a:tr>
              <a:tr h="349636">
                <a:tc>
                  <a:txBody>
                    <a:bodyPr/>
                    <a:lstStyle/>
                    <a:p>
                      <a:pPr algn="l"/>
                      <a:r>
                        <a:rPr lang="it-IT" sz="1400" b="1">
                          <a:effectLst/>
                        </a:rPr>
                        <a:t>70</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Telefono, telescriventi, TV e radio ad alto volume</a:t>
                      </a:r>
                      <a:endParaRPr lang="it-IT" sz="1400" b="1" dirty="0">
                        <a:solidFill>
                          <a:srgbClr val="003300"/>
                        </a:solidFill>
                        <a:effectLst/>
                        <a:latin typeface="Verdana"/>
                      </a:endParaRPr>
                    </a:p>
                  </a:txBody>
                  <a:tcPr marL="24692" marR="24692" marT="24692" marB="24692" anchor="ctr"/>
                </a:tc>
                <a:tc rowSpan="2">
                  <a:txBody>
                    <a:bodyPr/>
                    <a:lstStyle/>
                    <a:p>
                      <a:pPr algn="l"/>
                      <a:r>
                        <a:rPr lang="it-IT" sz="1400" b="1">
                          <a:effectLst/>
                        </a:rPr>
                        <a:t>Sensazione di fastidio</a:t>
                      </a:r>
                      <a:endParaRPr lang="it-IT" sz="1400" b="1">
                        <a:solidFill>
                          <a:srgbClr val="003300"/>
                        </a:solidFill>
                        <a:effectLst/>
                        <a:latin typeface="Verdana"/>
                      </a:endParaRPr>
                    </a:p>
                  </a:txBody>
                  <a:tcPr marL="24692" marR="24692" marT="24692" marB="24692" anchor="ctr"/>
                </a:tc>
              </a:tr>
              <a:tr h="499762">
                <a:tc>
                  <a:txBody>
                    <a:bodyPr/>
                    <a:lstStyle/>
                    <a:p>
                      <a:pPr algn="l"/>
                      <a:r>
                        <a:rPr lang="it-IT" sz="1400" b="1">
                          <a:effectLst/>
                        </a:rPr>
                        <a:t>80</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Sveglia, strada con traffico medio, fabbrica tram in curva, festa da ballo</a:t>
                      </a:r>
                      <a:endParaRPr lang="it-IT" sz="1400" b="1" dirty="0">
                        <a:solidFill>
                          <a:srgbClr val="003300"/>
                        </a:solidFill>
                        <a:effectLst/>
                        <a:latin typeface="Verdana"/>
                      </a:endParaRPr>
                    </a:p>
                  </a:txBody>
                  <a:tcPr marL="24692" marR="24692" marT="24692" marB="24692" anchor="ctr"/>
                </a:tc>
                <a:tc vMerge="1">
                  <a:txBody>
                    <a:bodyPr/>
                    <a:lstStyle/>
                    <a:p>
                      <a:endParaRPr lang="it-IT"/>
                    </a:p>
                  </a:txBody>
                  <a:tcPr/>
                </a:tc>
              </a:tr>
              <a:tr h="499762">
                <a:tc>
                  <a:txBody>
                    <a:bodyPr/>
                    <a:lstStyle/>
                    <a:p>
                      <a:pPr algn="l"/>
                      <a:r>
                        <a:rPr lang="it-IT" sz="1400" b="1">
                          <a:effectLst/>
                        </a:rPr>
                        <a:t>90</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Strada a forte traffico, fabbrica rumorosa, macchine tessili</a:t>
                      </a:r>
                      <a:endParaRPr lang="it-IT" sz="1400" b="1" dirty="0">
                        <a:solidFill>
                          <a:srgbClr val="003300"/>
                        </a:solidFill>
                        <a:effectLst/>
                        <a:latin typeface="Verdana"/>
                      </a:endParaRPr>
                    </a:p>
                  </a:txBody>
                  <a:tcPr marL="24692" marR="24692" marT="24692" marB="24692" anchor="ctr"/>
                </a:tc>
                <a:tc>
                  <a:txBody>
                    <a:bodyPr/>
                    <a:lstStyle/>
                    <a:p>
                      <a:pPr algn="l"/>
                      <a:r>
                        <a:rPr lang="it-IT" sz="1400" b="1">
                          <a:effectLst/>
                        </a:rPr>
                        <a:t>Disagio sensibile, pericolo di</a:t>
                      </a:r>
                      <a:endParaRPr lang="it-IT" sz="1400" b="1">
                        <a:solidFill>
                          <a:srgbClr val="003300"/>
                        </a:solidFill>
                        <a:effectLst/>
                        <a:latin typeface="Verdana"/>
                      </a:endParaRPr>
                    </a:p>
                  </a:txBody>
                  <a:tcPr marL="24692" marR="24692" marT="24692" marB="24692" anchor="ctr"/>
                </a:tc>
              </a:tr>
              <a:tr h="499762">
                <a:tc>
                  <a:txBody>
                    <a:bodyPr/>
                    <a:lstStyle/>
                    <a:p>
                      <a:pPr algn="l"/>
                      <a:r>
                        <a:rPr lang="it-IT" sz="1400" b="1">
                          <a:effectLst/>
                        </a:rPr>
                        <a:t>100</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Macchine pesanti (autotreni) smerigliatrice, fonderia, cantiere edile, treno</a:t>
                      </a:r>
                      <a:endParaRPr lang="it-IT" sz="1400" b="1" dirty="0">
                        <a:solidFill>
                          <a:srgbClr val="003300"/>
                        </a:solidFill>
                        <a:effectLst/>
                        <a:latin typeface="Verdana"/>
                      </a:endParaRPr>
                    </a:p>
                  </a:txBody>
                  <a:tcPr marL="24692" marR="24692" marT="24692" marB="24692" anchor="ctr"/>
                </a:tc>
                <a:tc>
                  <a:txBody>
                    <a:bodyPr/>
                    <a:lstStyle/>
                    <a:p>
                      <a:pPr algn="l"/>
                      <a:r>
                        <a:rPr lang="it-IT" sz="1400" b="1" dirty="0">
                          <a:effectLst/>
                        </a:rPr>
                        <a:t>sordità temporanea, nausea,</a:t>
                      </a:r>
                      <a:endParaRPr lang="it-IT" sz="1400" b="1" dirty="0">
                        <a:solidFill>
                          <a:srgbClr val="003300"/>
                        </a:solidFill>
                        <a:effectLst/>
                        <a:latin typeface="Verdana"/>
                      </a:endParaRPr>
                    </a:p>
                  </a:txBody>
                  <a:tcPr marL="24692" marR="24692" marT="24692" marB="24692" anchor="ctr"/>
                </a:tc>
              </a:tr>
              <a:tr h="499762">
                <a:tc>
                  <a:txBody>
                    <a:bodyPr/>
                    <a:lstStyle/>
                    <a:p>
                      <a:pPr algn="l"/>
                      <a:r>
                        <a:rPr lang="it-IT" sz="1400" b="1">
                          <a:effectLst/>
                        </a:rPr>
                        <a:t>110</a:t>
                      </a:r>
                      <a:endParaRPr lang="it-IT" sz="1400" b="1">
                        <a:solidFill>
                          <a:srgbClr val="003300"/>
                        </a:solidFill>
                        <a:effectLst/>
                        <a:latin typeface="Verdana"/>
                      </a:endParaRPr>
                    </a:p>
                  </a:txBody>
                  <a:tcPr marL="24692" marR="24692" marT="24692" marB="24692" anchor="ctr"/>
                </a:tc>
                <a:tc>
                  <a:txBody>
                    <a:bodyPr/>
                    <a:lstStyle/>
                    <a:p>
                      <a:pPr algn="l"/>
                      <a:r>
                        <a:rPr lang="it-IT" sz="1400" b="1">
                          <a:effectLst/>
                        </a:rPr>
                        <a:t>Gruppo rock, piallatrice per legno, motociclette, clacson, armi da fuoco, metropolitana</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capogiri, emicrania</a:t>
                      </a:r>
                      <a:endParaRPr lang="it-IT" sz="1400" b="1" dirty="0">
                        <a:solidFill>
                          <a:srgbClr val="003300"/>
                        </a:solidFill>
                        <a:effectLst/>
                        <a:latin typeface="Verdana"/>
                      </a:endParaRPr>
                    </a:p>
                  </a:txBody>
                  <a:tcPr marL="24692" marR="24692" marT="24692" marB="24692" anchor="ctr"/>
                </a:tc>
              </a:tr>
              <a:tr h="199510">
                <a:tc>
                  <a:txBody>
                    <a:bodyPr/>
                    <a:lstStyle/>
                    <a:p>
                      <a:pPr algn="l"/>
                      <a:r>
                        <a:rPr lang="it-IT" sz="1400" b="1">
                          <a:effectLst/>
                        </a:rPr>
                        <a:t>120</a:t>
                      </a:r>
                      <a:endParaRPr lang="it-IT" sz="1400" b="1">
                        <a:solidFill>
                          <a:srgbClr val="003300"/>
                        </a:solidFill>
                        <a:effectLst/>
                        <a:latin typeface="Verdana"/>
                      </a:endParaRPr>
                    </a:p>
                  </a:txBody>
                  <a:tcPr marL="24692" marR="24692" marT="24692" marB="24692" anchor="ctr"/>
                </a:tc>
                <a:tc>
                  <a:txBody>
                    <a:bodyPr/>
                    <a:lstStyle/>
                    <a:p>
                      <a:pPr algn="l"/>
                      <a:r>
                        <a:rPr lang="it-IT" sz="1400" b="1">
                          <a:effectLst/>
                        </a:rPr>
                        <a:t>Sirene, martello pneumatico</a:t>
                      </a:r>
                      <a:endParaRPr lang="it-IT" sz="1400" b="1">
                        <a:solidFill>
                          <a:srgbClr val="003300"/>
                        </a:solidFill>
                        <a:effectLst/>
                        <a:latin typeface="Verdana"/>
                      </a:endParaRPr>
                    </a:p>
                  </a:txBody>
                  <a:tcPr marL="24692" marR="24692" marT="24692" marB="24692" anchor="ctr"/>
                </a:tc>
                <a:tc rowSpan="3">
                  <a:txBody>
                    <a:bodyPr/>
                    <a:lstStyle/>
                    <a:p>
                      <a:pPr algn="l"/>
                      <a:r>
                        <a:rPr lang="it-IT" sz="1400" b="1" dirty="0">
                          <a:effectLst/>
                        </a:rPr>
                        <a:t>Soglia del dolore,</a:t>
                      </a:r>
                      <a:endParaRPr lang="it-IT" sz="1400" b="1" dirty="0">
                        <a:solidFill>
                          <a:srgbClr val="003300"/>
                        </a:solidFill>
                        <a:effectLst/>
                        <a:latin typeface="Verdana"/>
                      </a:endParaRPr>
                    </a:p>
                  </a:txBody>
                  <a:tcPr marL="24692" marR="24692" marT="24692" marB="24692" anchor="ctr"/>
                </a:tc>
              </a:tr>
              <a:tr h="199510">
                <a:tc>
                  <a:txBody>
                    <a:bodyPr/>
                    <a:lstStyle/>
                    <a:p>
                      <a:pPr algn="l"/>
                      <a:r>
                        <a:rPr lang="it-IT" sz="1400" b="1">
                          <a:effectLst/>
                        </a:rPr>
                        <a:t>130</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Cannone, jet a terra</a:t>
                      </a:r>
                      <a:endParaRPr lang="it-IT" sz="1400" b="1" dirty="0">
                        <a:solidFill>
                          <a:srgbClr val="003300"/>
                        </a:solidFill>
                        <a:effectLst/>
                        <a:latin typeface="Verdana"/>
                      </a:endParaRPr>
                    </a:p>
                  </a:txBody>
                  <a:tcPr marL="24692" marR="24692" marT="24692" marB="24692" anchor="ctr"/>
                </a:tc>
                <a:tc vMerge="1">
                  <a:txBody>
                    <a:bodyPr/>
                    <a:lstStyle/>
                    <a:p>
                      <a:endParaRPr lang="it-IT"/>
                    </a:p>
                  </a:txBody>
                  <a:tcPr/>
                </a:tc>
              </a:tr>
              <a:tr h="349636">
                <a:tc>
                  <a:txBody>
                    <a:bodyPr/>
                    <a:lstStyle/>
                    <a:p>
                      <a:pPr algn="l"/>
                      <a:r>
                        <a:rPr lang="it-IT" sz="1400" b="1">
                          <a:effectLst/>
                        </a:rPr>
                        <a:t>140-150</a:t>
                      </a:r>
                      <a:endParaRPr lang="it-IT" sz="1400" b="1">
                        <a:solidFill>
                          <a:srgbClr val="003300"/>
                        </a:solidFill>
                        <a:effectLst/>
                        <a:latin typeface="Verdana"/>
                      </a:endParaRPr>
                    </a:p>
                  </a:txBody>
                  <a:tcPr marL="24692" marR="24692" marT="24692" marB="24692" anchor="ctr"/>
                </a:tc>
                <a:tc>
                  <a:txBody>
                    <a:bodyPr/>
                    <a:lstStyle/>
                    <a:p>
                      <a:pPr algn="l"/>
                      <a:r>
                        <a:rPr lang="it-IT" sz="1400" b="1" dirty="0">
                          <a:effectLst/>
                        </a:rPr>
                        <a:t>Jet in volo</a:t>
                      </a:r>
                      <a:endParaRPr lang="it-IT" sz="1400" b="1" dirty="0">
                        <a:solidFill>
                          <a:srgbClr val="003300"/>
                        </a:solidFill>
                        <a:effectLst/>
                        <a:latin typeface="Verdana"/>
                      </a:endParaRPr>
                    </a:p>
                  </a:txBody>
                  <a:tcPr marL="24692" marR="24692" marT="24692" marB="24692" anchor="ctr"/>
                </a:tc>
                <a:tc vMerge="1">
                  <a:txBody>
                    <a:bodyPr/>
                    <a:lstStyle/>
                    <a:p>
                      <a:endParaRPr lang="it-IT"/>
                    </a:p>
                  </a:txBody>
                  <a:tcPr/>
                </a:tc>
              </a:tr>
            </a:tbl>
          </a:graphicData>
        </a:graphic>
      </p:graphicFrame>
    </p:spTree>
    <p:extLst>
      <p:ext uri="{BB962C8B-B14F-4D97-AF65-F5344CB8AC3E}">
        <p14:creationId xmlns:p14="http://schemas.microsoft.com/office/powerpoint/2010/main" val="2274910105"/>
      </p:ext>
    </p:extLst>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a:xfrm>
            <a:off x="898632" y="476250"/>
            <a:ext cx="8138249" cy="360165"/>
          </a:xfrm>
        </p:spPr>
        <p:txBody>
          <a:bodyPr/>
          <a:lstStyle/>
          <a:p>
            <a:pPr algn="just"/>
            <a:r>
              <a:rPr lang="en-US" sz="2200" dirty="0" err="1" smtClean="0"/>
              <a:t>Categorizzazioni</a:t>
            </a:r>
            <a:r>
              <a:rPr lang="en-US" sz="2200" dirty="0" smtClean="0"/>
              <a:t> del deficit </a:t>
            </a:r>
            <a:r>
              <a:rPr lang="en-US" sz="2200" dirty="0" err="1" smtClean="0"/>
              <a:t>uditivo</a:t>
            </a:r>
            <a:endParaRPr lang="en-US" sz="2200" dirty="0"/>
          </a:p>
        </p:txBody>
      </p:sp>
      <p:graphicFrame>
        <p:nvGraphicFramePr>
          <p:cNvPr id="6" name="Tabella 5"/>
          <p:cNvGraphicFramePr>
            <a:graphicFrameLocks noGrp="1"/>
          </p:cNvGraphicFramePr>
          <p:nvPr>
            <p:extLst>
              <p:ext uri="{D42A27DB-BD31-4B8C-83A1-F6EECF244321}">
                <p14:modId xmlns:p14="http://schemas.microsoft.com/office/powerpoint/2010/main" val="1630503868"/>
              </p:ext>
            </p:extLst>
          </p:nvPr>
        </p:nvGraphicFramePr>
        <p:xfrm>
          <a:off x="899592" y="908720"/>
          <a:ext cx="7920880" cy="5196840"/>
        </p:xfrm>
        <a:graphic>
          <a:graphicData uri="http://schemas.openxmlformats.org/drawingml/2006/table">
            <a:tbl>
              <a:tblPr firstRow="1" bandRow="1">
                <a:tableStyleId>{00A15C55-8517-42AA-B614-E9B94910E393}</a:tableStyleId>
              </a:tblPr>
              <a:tblGrid>
                <a:gridCol w="3960440"/>
                <a:gridCol w="3960440"/>
              </a:tblGrid>
              <a:tr h="370840">
                <a:tc gridSpan="2">
                  <a:txBody>
                    <a:bodyPr/>
                    <a:lstStyle/>
                    <a:p>
                      <a:pPr algn="ctr"/>
                      <a:r>
                        <a:rPr lang="it-IT" sz="2000" dirty="0" smtClean="0"/>
                        <a:t>Categorizzazioni</a:t>
                      </a:r>
                      <a:endParaRPr lang="it-IT" sz="2000" dirty="0"/>
                    </a:p>
                  </a:txBody>
                  <a:tcPr>
                    <a:solidFill>
                      <a:srgbClr val="800000"/>
                    </a:solidFill>
                  </a:tcPr>
                </a:tc>
                <a:tc hMerge="1">
                  <a:txBody>
                    <a:bodyPr/>
                    <a:lstStyle/>
                    <a:p>
                      <a:endParaRPr lang="it-IT" dirty="0"/>
                    </a:p>
                  </a:txBody>
                  <a:tcPr/>
                </a:tc>
              </a:tr>
              <a:tr h="370840">
                <a:tc>
                  <a:txBody>
                    <a:bodyPr/>
                    <a:lstStyle/>
                    <a:p>
                      <a:r>
                        <a:rPr lang="it-IT" b="1" dirty="0" err="1" smtClean="0"/>
                        <a:t>Normoudente</a:t>
                      </a:r>
                      <a:endParaRPr lang="it-IT" b="1" dirty="0"/>
                    </a:p>
                  </a:txBody>
                  <a:tcPr/>
                </a:tc>
                <a:tc>
                  <a:txBody>
                    <a:bodyPr/>
                    <a:lstStyle/>
                    <a:p>
                      <a:r>
                        <a:rPr lang="it-IT" dirty="0" smtClean="0"/>
                        <a:t>Se presenta una soglia di sensibilità</a:t>
                      </a:r>
                      <a:r>
                        <a:rPr lang="it-IT" baseline="0" dirty="0" smtClean="0"/>
                        <a:t> che corrisponde a un’intensità da 0 a 20 dB per la voce umana (125, 250, 200, 1000, 2000, 4000, 8000, Hz)</a:t>
                      </a:r>
                      <a:endParaRPr lang="it-IT" dirty="0"/>
                    </a:p>
                  </a:txBody>
                  <a:tcPr/>
                </a:tc>
              </a:tr>
              <a:tr h="370840">
                <a:tc>
                  <a:txBody>
                    <a:bodyPr/>
                    <a:lstStyle/>
                    <a:p>
                      <a:r>
                        <a:rPr lang="it-IT" b="1" dirty="0" smtClean="0"/>
                        <a:t>Ipoacusia lieve</a:t>
                      </a:r>
                      <a:endParaRPr lang="it-IT" b="1" dirty="0"/>
                    </a:p>
                  </a:txBody>
                  <a:tcPr/>
                </a:tc>
                <a:tc>
                  <a:txBody>
                    <a:bodyPr/>
                    <a:lstStyle/>
                    <a:p>
                      <a:r>
                        <a:rPr lang="it-IT" dirty="0" smtClean="0"/>
                        <a:t>Se presenta deficit acustico fino a 35 dB</a:t>
                      </a:r>
                      <a:r>
                        <a:rPr lang="it-IT" baseline="0" dirty="0" smtClean="0"/>
                        <a:t> per la voce umana.</a:t>
                      </a:r>
                      <a:endParaRPr lang="it-IT" dirty="0"/>
                    </a:p>
                  </a:txBody>
                  <a:tcPr/>
                </a:tc>
              </a:tr>
              <a:tr h="370840">
                <a:tc>
                  <a:txBody>
                    <a:bodyPr/>
                    <a:lstStyle/>
                    <a:p>
                      <a:r>
                        <a:rPr lang="it-IT" b="1" dirty="0" smtClean="0"/>
                        <a:t>Ipoacusia</a:t>
                      </a:r>
                      <a:r>
                        <a:rPr lang="it-IT" b="1" baseline="0" dirty="0" smtClean="0"/>
                        <a:t> media (</a:t>
                      </a:r>
                      <a:r>
                        <a:rPr lang="it-IT" b="1" baseline="0" dirty="0" err="1" smtClean="0"/>
                        <a:t>sordastria</a:t>
                      </a:r>
                      <a:r>
                        <a:rPr lang="it-IT" b="1" baseline="0" dirty="0" smtClean="0"/>
                        <a:t>)</a:t>
                      </a:r>
                      <a:endParaRPr lang="it-IT" b="1" dirty="0"/>
                    </a:p>
                  </a:txBody>
                  <a:tcPr/>
                </a:tc>
                <a:tc>
                  <a:txBody>
                    <a:bodyPr/>
                    <a:lstStyle/>
                    <a:p>
                      <a:r>
                        <a:rPr lang="it-IT" dirty="0" smtClean="0"/>
                        <a:t>Se presenta un deficit acustico compreso fra i</a:t>
                      </a:r>
                      <a:r>
                        <a:rPr lang="it-IT" baseline="0" dirty="0" smtClean="0"/>
                        <a:t> 35</a:t>
                      </a:r>
                      <a:r>
                        <a:rPr lang="it-IT" dirty="0" smtClean="0"/>
                        <a:t> e gli 60 dB</a:t>
                      </a:r>
                      <a:r>
                        <a:rPr lang="it-IT" baseline="0" dirty="0" smtClean="0"/>
                        <a:t> per la voce umana</a:t>
                      </a:r>
                      <a:endParaRPr lang="it-IT" dirty="0"/>
                    </a:p>
                  </a:txBody>
                  <a:tcPr/>
                </a:tc>
              </a:tr>
              <a:tr h="370840">
                <a:tc>
                  <a:txBody>
                    <a:bodyPr/>
                    <a:lstStyle/>
                    <a:p>
                      <a:r>
                        <a:rPr lang="it-IT" b="1" dirty="0" smtClean="0"/>
                        <a:t>Sordità grave con residui utilizzabili</a:t>
                      </a:r>
                      <a:endParaRPr lang="it-IT" b="1" dirty="0"/>
                    </a:p>
                  </a:txBody>
                  <a:tcPr/>
                </a:tc>
                <a:tc>
                  <a:txBody>
                    <a:bodyPr/>
                    <a:lstStyle/>
                    <a:p>
                      <a:pPr marL="0" marR="0" indent="0" algn="l" defTabSz="914319" rtl="0" eaLnBrk="1" fontAlgn="auto" latinLnBrk="0" hangingPunct="1">
                        <a:lnSpc>
                          <a:spcPct val="100000"/>
                        </a:lnSpc>
                        <a:spcBef>
                          <a:spcPts val="0"/>
                        </a:spcBef>
                        <a:spcAft>
                          <a:spcPts val="0"/>
                        </a:spcAft>
                        <a:buClrTx/>
                        <a:buSzTx/>
                        <a:buFontTx/>
                        <a:buNone/>
                        <a:tabLst/>
                        <a:defRPr/>
                      </a:pPr>
                      <a:r>
                        <a:rPr lang="it-IT" dirty="0" smtClean="0"/>
                        <a:t>Se presenta un deficit acustico compreso fra i</a:t>
                      </a:r>
                      <a:r>
                        <a:rPr lang="it-IT" baseline="0" dirty="0" smtClean="0"/>
                        <a:t> 60</a:t>
                      </a:r>
                      <a:r>
                        <a:rPr lang="it-IT" dirty="0" smtClean="0"/>
                        <a:t> e gli 85 dB</a:t>
                      </a:r>
                      <a:r>
                        <a:rPr lang="it-IT" baseline="0" dirty="0" smtClean="0"/>
                        <a:t> per la voce umana</a:t>
                      </a:r>
                      <a:endParaRPr lang="it-IT" dirty="0" smtClean="0"/>
                    </a:p>
                  </a:txBody>
                  <a:tcPr/>
                </a:tc>
              </a:tr>
              <a:tr h="370840">
                <a:tc>
                  <a:txBody>
                    <a:bodyPr/>
                    <a:lstStyle/>
                    <a:p>
                      <a:pPr marL="0" marR="0" indent="0" algn="l" defTabSz="914319" rtl="0" eaLnBrk="1" fontAlgn="auto" latinLnBrk="0" hangingPunct="1">
                        <a:lnSpc>
                          <a:spcPct val="100000"/>
                        </a:lnSpc>
                        <a:spcBef>
                          <a:spcPts val="0"/>
                        </a:spcBef>
                        <a:spcAft>
                          <a:spcPts val="0"/>
                        </a:spcAft>
                        <a:buClrTx/>
                        <a:buSzTx/>
                        <a:buFontTx/>
                        <a:buNone/>
                        <a:tabLst/>
                        <a:defRPr/>
                      </a:pPr>
                      <a:r>
                        <a:rPr lang="it-IT" b="1" dirty="0" smtClean="0"/>
                        <a:t>Sordità gravissima senza residui utilizzabili</a:t>
                      </a:r>
                    </a:p>
                  </a:txBody>
                  <a:tcPr/>
                </a:tc>
                <a:tc>
                  <a:txBody>
                    <a:bodyPr/>
                    <a:lstStyle/>
                    <a:p>
                      <a:pPr marL="0" marR="0" indent="0" algn="l" defTabSz="914319" rtl="0" eaLnBrk="1" fontAlgn="auto" latinLnBrk="0" hangingPunct="1">
                        <a:lnSpc>
                          <a:spcPct val="100000"/>
                        </a:lnSpc>
                        <a:spcBef>
                          <a:spcPts val="0"/>
                        </a:spcBef>
                        <a:spcAft>
                          <a:spcPts val="0"/>
                        </a:spcAft>
                        <a:buClrTx/>
                        <a:buSzTx/>
                        <a:buFontTx/>
                        <a:buNone/>
                        <a:tabLst/>
                        <a:defRPr/>
                      </a:pPr>
                      <a:r>
                        <a:rPr lang="it-IT" dirty="0" smtClean="0"/>
                        <a:t>Se presenta un deficit acustico compreso fra i</a:t>
                      </a:r>
                      <a:r>
                        <a:rPr lang="it-IT" baseline="0" dirty="0" smtClean="0"/>
                        <a:t> 85</a:t>
                      </a:r>
                      <a:r>
                        <a:rPr lang="it-IT" dirty="0" smtClean="0"/>
                        <a:t> e gli 100 dB</a:t>
                      </a:r>
                      <a:r>
                        <a:rPr lang="it-IT" baseline="0" dirty="0" smtClean="0"/>
                        <a:t> per la voce umana</a:t>
                      </a:r>
                    </a:p>
                  </a:txBody>
                  <a:tcPr/>
                </a:tc>
              </a:tr>
            </a:tbl>
          </a:graphicData>
        </a:graphic>
      </p:graphicFrame>
    </p:spTree>
    <p:extLst>
      <p:ext uri="{BB962C8B-B14F-4D97-AF65-F5344CB8AC3E}">
        <p14:creationId xmlns:p14="http://schemas.microsoft.com/office/powerpoint/2010/main" val="793915113"/>
      </p:ext>
    </p:extLst>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a:xfrm>
            <a:off x="898632" y="476250"/>
            <a:ext cx="8138249" cy="360165"/>
          </a:xfrm>
        </p:spPr>
        <p:txBody>
          <a:bodyPr/>
          <a:lstStyle/>
          <a:p>
            <a:pPr algn="just"/>
            <a:r>
              <a:rPr lang="en-US" sz="2200" dirty="0" err="1" smtClean="0"/>
              <a:t>Categorizzazioni</a:t>
            </a:r>
            <a:r>
              <a:rPr lang="en-US" sz="2200" dirty="0" smtClean="0"/>
              <a:t> del deficit </a:t>
            </a:r>
            <a:r>
              <a:rPr lang="en-US" sz="2200" dirty="0" err="1" smtClean="0"/>
              <a:t>uditivo</a:t>
            </a:r>
            <a:endParaRPr lang="en-US" sz="2200" dirty="0"/>
          </a:p>
        </p:txBody>
      </p:sp>
      <p:sp>
        <p:nvSpPr>
          <p:cNvPr id="4" name="Segnaposto contenuto 2"/>
          <p:cNvSpPr>
            <a:spLocks noGrp="1"/>
          </p:cNvSpPr>
          <p:nvPr>
            <p:ph idx="1"/>
          </p:nvPr>
        </p:nvSpPr>
        <p:spPr>
          <a:xfrm>
            <a:off x="928385" y="982269"/>
            <a:ext cx="8096591" cy="5176243"/>
          </a:xfrm>
        </p:spPr>
        <p:txBody>
          <a:bodyPr/>
          <a:lstStyle/>
          <a:p>
            <a:r>
              <a:rPr lang="it-IT" altLang="it-IT" sz="2200" dirty="0" smtClean="0"/>
              <a:t>Tuttavia «non può essere esclusivamente la soglia uditiva nel suo complesso a ritenersi valida per un giudizio prognostico, ma anche la soglia </a:t>
            </a:r>
            <a:r>
              <a:rPr lang="it-IT" altLang="it-IT" sz="2200" dirty="0" err="1" smtClean="0"/>
              <a:t>dellef</a:t>
            </a:r>
            <a:r>
              <a:rPr lang="it-IT" altLang="it-IT" sz="2200" dirty="0" smtClean="0"/>
              <a:t> </a:t>
            </a:r>
            <a:r>
              <a:rPr lang="it-IT" altLang="it-IT" sz="2200" dirty="0" err="1" smtClean="0"/>
              <a:t>requenze</a:t>
            </a:r>
            <a:r>
              <a:rPr lang="it-IT" altLang="it-IT" sz="2200" dirty="0" smtClean="0"/>
              <a:t> singole, l’età del soggetto, l’epoca della comparsa della sordità, le condizioni del linguaggio, la concomitante presenza di lesioni neuropsichiatriche, lo sviluppo intellettivo, la disponibilità della famiglia </a:t>
            </a:r>
            <a:r>
              <a:rPr lang="it-IT" altLang="it-IT" sz="2200" dirty="0" err="1" smtClean="0"/>
              <a:t>etc</a:t>
            </a:r>
            <a:r>
              <a:rPr lang="it-IT" altLang="it-IT" sz="2200" dirty="0" smtClean="0"/>
              <a:t>». </a:t>
            </a:r>
            <a:endParaRPr lang="it-IT" altLang="it-IT" sz="2200" dirty="0"/>
          </a:p>
        </p:txBody>
      </p:sp>
    </p:spTree>
    <p:extLst>
      <p:ext uri="{BB962C8B-B14F-4D97-AF65-F5344CB8AC3E}">
        <p14:creationId xmlns:p14="http://schemas.microsoft.com/office/powerpoint/2010/main" val="1128196830"/>
      </p:ext>
    </p:extLst>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a:t>Fattori eziologici alla base delle gravi lesioni uditive in età evolutiva</a:t>
            </a:r>
          </a:p>
        </p:txBody>
      </p:sp>
      <p:sp>
        <p:nvSpPr>
          <p:cNvPr id="7171" name="Segnaposto contenuto 2"/>
          <p:cNvSpPr>
            <a:spLocks noGrp="1"/>
          </p:cNvSpPr>
          <p:nvPr>
            <p:ph idx="1"/>
          </p:nvPr>
        </p:nvSpPr>
        <p:spPr>
          <a:xfrm>
            <a:off x="928385" y="982269"/>
            <a:ext cx="8096591" cy="862555"/>
          </a:xfrm>
        </p:spPr>
        <p:txBody>
          <a:bodyPr/>
          <a:lstStyle/>
          <a:p>
            <a:r>
              <a:rPr lang="it-IT" altLang="it-IT" sz="2200" dirty="0"/>
              <a:t>I vari casi di </a:t>
            </a:r>
            <a:r>
              <a:rPr lang="it-IT" altLang="it-IT" sz="2200" b="1" dirty="0"/>
              <a:t>sordità</a:t>
            </a:r>
            <a:r>
              <a:rPr lang="it-IT" altLang="it-IT" sz="2200" dirty="0"/>
              <a:t> possono essere divisi in base alla localizzazione dell’evento lesivo in </a:t>
            </a:r>
            <a:r>
              <a:rPr lang="it-IT" altLang="it-IT" sz="2200" b="1" dirty="0"/>
              <a:t>due gruppi</a:t>
            </a:r>
            <a:r>
              <a:rPr lang="it-IT" altLang="it-IT" sz="2200" dirty="0"/>
              <a:t>:</a:t>
            </a:r>
          </a:p>
          <a:p>
            <a:endParaRPr lang="it-IT" altLang="it-IT" sz="2200" dirty="0" smtClean="0"/>
          </a:p>
          <a:p>
            <a:r>
              <a:rPr lang="it-IT" altLang="it-IT" sz="2200" dirty="0" smtClean="0"/>
              <a:t> </a:t>
            </a:r>
            <a:endParaRPr lang="it-IT" altLang="it-IT" sz="2200" dirty="0"/>
          </a:p>
        </p:txBody>
      </p:sp>
      <p:sp>
        <p:nvSpPr>
          <p:cNvPr id="4" name="Rettangolo arrotondato 3"/>
          <p:cNvSpPr/>
          <p:nvPr/>
        </p:nvSpPr>
        <p:spPr>
          <a:xfrm>
            <a:off x="899592" y="2348880"/>
            <a:ext cx="3456384" cy="3744416"/>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i="1" dirty="0" smtClean="0">
                <a:solidFill>
                  <a:schemeClr val="bg1"/>
                </a:solidFill>
              </a:rPr>
              <a:t>sordità di trasmissione</a:t>
            </a:r>
            <a:r>
              <a:rPr lang="it-IT" sz="2800" b="1" dirty="0" smtClean="0">
                <a:solidFill>
                  <a:schemeClr val="bg1"/>
                </a:solidFill>
              </a:rPr>
              <a:t>, </a:t>
            </a:r>
          </a:p>
          <a:p>
            <a:pPr algn="ctr"/>
            <a:endParaRPr lang="it-IT" sz="2400" b="1" dirty="0" smtClean="0">
              <a:solidFill>
                <a:schemeClr val="bg1"/>
              </a:solidFill>
            </a:endParaRPr>
          </a:p>
          <a:p>
            <a:pPr algn="ctr"/>
            <a:r>
              <a:rPr lang="it-IT" sz="2000" b="1" dirty="0" smtClean="0">
                <a:solidFill>
                  <a:schemeClr val="bg1"/>
                </a:solidFill>
              </a:rPr>
              <a:t>dovute a lesioni dell’orecchio esterno e medio, che solitamente non arriva a gradi elevati di gravità;</a:t>
            </a:r>
            <a:endParaRPr lang="it-IT" sz="2000" b="1" dirty="0">
              <a:solidFill>
                <a:schemeClr val="bg1"/>
              </a:solidFill>
            </a:endParaRPr>
          </a:p>
        </p:txBody>
      </p:sp>
      <p:sp>
        <p:nvSpPr>
          <p:cNvPr id="5" name="Rettangolo arrotondato 4"/>
          <p:cNvSpPr/>
          <p:nvPr/>
        </p:nvSpPr>
        <p:spPr>
          <a:xfrm>
            <a:off x="5148064" y="2348880"/>
            <a:ext cx="3456384" cy="3744416"/>
          </a:xfrm>
          <a:prstGeom prst="roundRect">
            <a:avLst/>
          </a:prstGeom>
          <a:solidFill>
            <a:srgbClr val="8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i="1" dirty="0" smtClean="0">
                <a:solidFill>
                  <a:schemeClr val="bg1"/>
                </a:solidFill>
              </a:rPr>
              <a:t>sordità di percezioni</a:t>
            </a:r>
            <a:r>
              <a:rPr lang="it-IT" sz="2800" b="1" dirty="0" smtClean="0">
                <a:solidFill>
                  <a:schemeClr val="bg1"/>
                </a:solidFill>
              </a:rPr>
              <a:t>, </a:t>
            </a:r>
          </a:p>
          <a:p>
            <a:pPr algn="ctr"/>
            <a:endParaRPr lang="it-IT" sz="2400" b="1" dirty="0" smtClean="0">
              <a:solidFill>
                <a:schemeClr val="bg1"/>
              </a:solidFill>
            </a:endParaRPr>
          </a:p>
          <a:p>
            <a:pPr algn="ctr"/>
            <a:r>
              <a:rPr lang="it-IT" sz="2000" b="1" dirty="0" smtClean="0">
                <a:solidFill>
                  <a:schemeClr val="bg1"/>
                </a:solidFill>
              </a:rPr>
              <a:t>dovute a lesioni dell’orecchio interno, del nervo acustico e dei centri acustici, che nella maggior parte delle situazioni è di notevole gravità.</a:t>
            </a:r>
            <a:endParaRPr lang="it-IT" sz="2000" b="1" dirty="0">
              <a:solidFill>
                <a:schemeClr val="bg1"/>
              </a:solidFill>
            </a:endParaRPr>
          </a:p>
        </p:txBody>
      </p:sp>
    </p:spTree>
    <p:extLst>
      <p:ext uri="{BB962C8B-B14F-4D97-AF65-F5344CB8AC3E}">
        <p14:creationId xmlns:p14="http://schemas.microsoft.com/office/powerpoint/2010/main" val="1478162476"/>
      </p:ext>
    </p:extLst>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a:xfrm>
            <a:off x="898632" y="476250"/>
            <a:ext cx="8138249" cy="360165"/>
          </a:xfrm>
        </p:spPr>
        <p:txBody>
          <a:bodyPr/>
          <a:lstStyle/>
          <a:p>
            <a:pPr algn="just"/>
            <a:r>
              <a:rPr lang="it-IT" sz="2000" dirty="0"/>
              <a:t>Fattori eziologici alla base delle gravi lesioni uditive in età evolutiva</a:t>
            </a:r>
          </a:p>
        </p:txBody>
      </p:sp>
      <p:sp>
        <p:nvSpPr>
          <p:cNvPr id="7171" name="Segnaposto contenuto 2"/>
          <p:cNvSpPr>
            <a:spLocks noGrp="1"/>
          </p:cNvSpPr>
          <p:nvPr>
            <p:ph idx="1"/>
          </p:nvPr>
        </p:nvSpPr>
        <p:spPr>
          <a:xfrm>
            <a:off x="717315" y="836713"/>
            <a:ext cx="3494645" cy="5328592"/>
          </a:xfrm>
          <a:solidFill>
            <a:schemeClr val="bg1"/>
          </a:solidFill>
          <a:ln w="19050">
            <a:solidFill>
              <a:schemeClr val="tx1"/>
            </a:solidFill>
          </a:ln>
        </p:spPr>
        <p:txBody>
          <a:bodyPr/>
          <a:lstStyle/>
          <a:p>
            <a:r>
              <a:rPr lang="it-IT" altLang="it-IT" sz="2200" dirty="0"/>
              <a:t>L'</a:t>
            </a:r>
            <a:r>
              <a:rPr lang="it-IT" altLang="it-IT" sz="2200" b="1" dirty="0"/>
              <a:t>orecchio </a:t>
            </a:r>
            <a:r>
              <a:rPr lang="it-IT" altLang="it-IT" sz="2200" b="1" dirty="0" smtClean="0"/>
              <a:t>esterno:</a:t>
            </a:r>
          </a:p>
          <a:p>
            <a:r>
              <a:rPr lang="it-IT" altLang="it-IT" sz="2200" dirty="0" smtClean="0"/>
              <a:t>è </a:t>
            </a:r>
            <a:r>
              <a:rPr lang="it-IT" altLang="it-IT" sz="2200" dirty="0"/>
              <a:t>c</a:t>
            </a:r>
            <a:r>
              <a:rPr lang="it-IT" altLang="it-IT" sz="2200" dirty="0" smtClean="0"/>
              <a:t>ostituito </a:t>
            </a:r>
            <a:r>
              <a:rPr lang="it-IT" altLang="it-IT" sz="2200" dirty="0"/>
              <a:t>dal padiglione auricolare e dal condotto uditivo esterno, ha la funzione di </a:t>
            </a:r>
            <a:r>
              <a:rPr lang="it-IT" altLang="it-IT" sz="2200" dirty="0" smtClean="0"/>
              <a:t>ricevere ed amplificare </a:t>
            </a:r>
            <a:r>
              <a:rPr lang="it-IT" altLang="it-IT" sz="2200" dirty="0"/>
              <a:t>l'informazione sonora e di </a:t>
            </a:r>
            <a:r>
              <a:rPr lang="it-IT" altLang="it-IT" sz="2200" dirty="0" smtClean="0"/>
              <a:t>veicolarla </a:t>
            </a:r>
            <a:r>
              <a:rPr lang="it-IT" altLang="it-IT" sz="2200" dirty="0"/>
              <a:t>verso il </a:t>
            </a:r>
            <a:r>
              <a:rPr lang="it-IT" altLang="it-IT" sz="2200" dirty="0" smtClean="0"/>
              <a:t>timpano.</a:t>
            </a:r>
            <a:endParaRPr lang="it-IT" altLang="it-IT" sz="2200" dirty="0"/>
          </a:p>
          <a:p>
            <a:r>
              <a:rPr lang="it-IT" altLang="it-IT" sz="2200" dirty="0"/>
              <a:t>Riesce ad incrementare il livello della pressione sonora </a:t>
            </a:r>
            <a:r>
              <a:rPr lang="it-IT" altLang="it-IT" sz="2200" dirty="0" smtClean="0"/>
              <a:t>«di </a:t>
            </a:r>
            <a:r>
              <a:rPr lang="it-IT" altLang="it-IT" sz="2200" dirty="0"/>
              <a:t>10-12 dB per frequenze attorno ai 3000 Hz (corrispondenti al parlato), mentre ha scarso effetto risonatore per frequenze sotto i 1000 Hz e sopra i 7000 </a:t>
            </a:r>
            <a:r>
              <a:rPr lang="it-IT" altLang="it-IT" sz="2200" dirty="0" smtClean="0"/>
              <a:t>Hz».</a:t>
            </a:r>
          </a:p>
          <a:p>
            <a:r>
              <a:rPr lang="it-IT" altLang="it-IT" sz="2200" dirty="0" smtClean="0"/>
              <a:t> </a:t>
            </a:r>
            <a:endParaRPr lang="it-IT" altLang="it-IT" sz="2200"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3030" y="1268760"/>
            <a:ext cx="4711761" cy="4652226"/>
          </a:xfrm>
          <a:prstGeom prst="rect">
            <a:avLst/>
          </a:prstGeom>
        </p:spPr>
      </p:pic>
    </p:spTree>
    <p:extLst>
      <p:ext uri="{BB962C8B-B14F-4D97-AF65-F5344CB8AC3E}">
        <p14:creationId xmlns:p14="http://schemas.microsoft.com/office/powerpoint/2010/main" val="1813529157"/>
      </p:ext>
    </p:extLst>
  </p:cSld>
  <p:clrMapOvr>
    <a:masterClrMapping/>
  </p:clrMapOvr>
  <p:transition>
    <p:cut/>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HAPEID" val="BSW17SGeadd0drITqKNwKS"/>
</p:tagLst>
</file>

<file path=ppt/tags/tag10.xml><?xml version="1.0" encoding="utf-8"?>
<p:tagLst xmlns:a="http://schemas.openxmlformats.org/drawingml/2006/main" xmlns:r="http://schemas.openxmlformats.org/officeDocument/2006/relationships" xmlns:p="http://schemas.openxmlformats.org/presentationml/2006/main">
  <p:tag name="DVSHAPEID" val="GiBxsSARPa9qGxLtt5nyaX"/>
</p:tagLst>
</file>

<file path=ppt/tags/tag11.xml><?xml version="1.0" encoding="utf-8"?>
<p:tagLst xmlns:a="http://schemas.openxmlformats.org/drawingml/2006/main" xmlns:r="http://schemas.openxmlformats.org/officeDocument/2006/relationships" xmlns:p="http://schemas.openxmlformats.org/presentationml/2006/main">
  <p:tag name="DVSHAPEID" val="SPwFp5gnZVfR744HRJuTEB"/>
</p:tagLst>
</file>

<file path=ppt/tags/tag12.xml><?xml version="1.0" encoding="utf-8"?>
<p:tagLst xmlns:a="http://schemas.openxmlformats.org/drawingml/2006/main" xmlns:r="http://schemas.openxmlformats.org/officeDocument/2006/relationships" xmlns:p="http://schemas.openxmlformats.org/presentationml/2006/main">
  <p:tag name="DVSHAPEID" val="NuHFLvNNFsrIpL0NsuBsad"/>
</p:tagLst>
</file>

<file path=ppt/tags/tag13.xml><?xml version="1.0" encoding="utf-8"?>
<p:tagLst xmlns:a="http://schemas.openxmlformats.org/drawingml/2006/main" xmlns:r="http://schemas.openxmlformats.org/officeDocument/2006/relationships" xmlns:p="http://schemas.openxmlformats.org/presentationml/2006/main">
  <p:tag name="DVSHAPEID" val="fKmryIDh7wAx2r6qBGV2MG"/>
</p:tagLst>
</file>

<file path=ppt/tags/tag14.xml><?xml version="1.0" encoding="utf-8"?>
<p:tagLst xmlns:a="http://schemas.openxmlformats.org/drawingml/2006/main" xmlns:r="http://schemas.openxmlformats.org/officeDocument/2006/relationships" xmlns:p="http://schemas.openxmlformats.org/presentationml/2006/main">
  <p:tag name="DVSHAPEID" val="9ME7tFUwR2XbKOCGAx778v"/>
</p:tagLst>
</file>

<file path=ppt/tags/tag15.xml><?xml version="1.0" encoding="utf-8"?>
<p:tagLst xmlns:a="http://schemas.openxmlformats.org/drawingml/2006/main" xmlns:r="http://schemas.openxmlformats.org/officeDocument/2006/relationships" xmlns:p="http://schemas.openxmlformats.org/presentationml/2006/main">
  <p:tag name="DVSHAPEID" val="jDqElQi8PquPtORtsXkrXw"/>
</p:tagLst>
</file>

<file path=ppt/tags/tag16.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17.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18.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19.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2.xml><?xml version="1.0" encoding="utf-8"?>
<p:tagLst xmlns:a="http://schemas.openxmlformats.org/drawingml/2006/main" xmlns:r="http://schemas.openxmlformats.org/officeDocument/2006/relationships" xmlns:p="http://schemas.openxmlformats.org/presentationml/2006/main">
  <p:tag name="DVSHAPEID" val="EqJtH7QQ2ozFiIVYJl1oCE"/>
</p:tagLst>
</file>

<file path=ppt/tags/tag20.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21.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22.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23.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24.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25.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26.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27.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28.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29.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3.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30.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31.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32.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33.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34.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35.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36.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37.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38.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39.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4.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40.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41.xml><?xml version="1.0" encoding="utf-8"?>
<p:tagLst xmlns:a="http://schemas.openxmlformats.org/drawingml/2006/main" xmlns:r="http://schemas.openxmlformats.org/officeDocument/2006/relationships" xmlns:p="http://schemas.openxmlformats.org/presentationml/2006/main">
  <p:tag name="DVSHAPEID" val="Zxs5mbcFFZWIevhDbyojbO"/>
</p:tagLst>
</file>

<file path=ppt/tags/tag42.xml><?xml version="1.0" encoding="utf-8"?>
<p:tagLst xmlns:a="http://schemas.openxmlformats.org/drawingml/2006/main" xmlns:r="http://schemas.openxmlformats.org/officeDocument/2006/relationships" xmlns:p="http://schemas.openxmlformats.org/presentationml/2006/main">
  <p:tag name="DVSHAPEID" val="ry9ZXs1sumg0rc1BLFDmJz"/>
</p:tagLst>
</file>

<file path=ppt/tags/tag43.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5.xml><?xml version="1.0" encoding="utf-8"?>
<p:tagLst xmlns:a="http://schemas.openxmlformats.org/drawingml/2006/main" xmlns:r="http://schemas.openxmlformats.org/officeDocument/2006/relationships" xmlns:p="http://schemas.openxmlformats.org/presentationml/2006/main">
  <p:tag name="DVSHAPEID" val="IzupG59sZisa6UWndKDdvA"/>
</p:tagLst>
</file>

<file path=ppt/tags/tag6.xml><?xml version="1.0" encoding="utf-8"?>
<p:tagLst xmlns:a="http://schemas.openxmlformats.org/drawingml/2006/main" xmlns:r="http://schemas.openxmlformats.org/officeDocument/2006/relationships" xmlns:p="http://schemas.openxmlformats.org/presentationml/2006/main">
  <p:tag name="DVSHAPEID" val="sP5CcgmFbYU1Xk2fQ6gRZO"/>
</p:tagLst>
</file>

<file path=ppt/tags/tag7.xml><?xml version="1.0" encoding="utf-8"?>
<p:tagLst xmlns:a="http://schemas.openxmlformats.org/drawingml/2006/main" xmlns:r="http://schemas.openxmlformats.org/officeDocument/2006/relationships" xmlns:p="http://schemas.openxmlformats.org/presentationml/2006/main">
  <p:tag name="DVSHAPEID" val="Hal88JpYCVsELs3CBeFSXh"/>
</p:tagLst>
</file>

<file path=ppt/tags/tag8.xml><?xml version="1.0" encoding="utf-8"?>
<p:tagLst xmlns:a="http://schemas.openxmlformats.org/drawingml/2006/main" xmlns:r="http://schemas.openxmlformats.org/officeDocument/2006/relationships" xmlns:p="http://schemas.openxmlformats.org/presentationml/2006/main">
  <p:tag name="DVSHAPEID" val="8nDDcwVJir3DviHD0twRZu"/>
</p:tagLst>
</file>

<file path=ppt/tags/tag9.xml><?xml version="1.0" encoding="utf-8"?>
<p:tagLst xmlns:a="http://schemas.openxmlformats.org/drawingml/2006/main" xmlns:r="http://schemas.openxmlformats.org/officeDocument/2006/relationships" xmlns:p="http://schemas.openxmlformats.org/presentationml/2006/main">
  <p:tag name="DVSHAPEID" val="1STl9uy6pHGz1CFKYNQIQq"/>
</p:tagLst>
</file>

<file path=ppt/theme/theme1.xml><?xml version="1.0" encoding="utf-8"?>
<a:theme xmlns:a="http://schemas.openxmlformats.org/drawingml/2006/main" name="Bordi">
  <a:themeElements>
    <a:clrScheme name="Bordi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i">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i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i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i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i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i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i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i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i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i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2217</Words>
  <Application>Microsoft Office PowerPoint</Application>
  <PresentationFormat>Presentazione su schermo (4:3)</PresentationFormat>
  <Paragraphs>189</Paragraphs>
  <Slides>31</Slides>
  <Notes>0</Notes>
  <HiddenSlides>0</HiddenSlides>
  <MMClips>0</MMClips>
  <ScaleCrop>false</ScaleCrop>
  <HeadingPairs>
    <vt:vector size="4" baseType="variant">
      <vt:variant>
        <vt:lpstr>Tema</vt:lpstr>
      </vt:variant>
      <vt:variant>
        <vt:i4>1</vt:i4>
      </vt:variant>
      <vt:variant>
        <vt:lpstr>Titoli diapositive</vt:lpstr>
      </vt:variant>
      <vt:variant>
        <vt:i4>31</vt:i4>
      </vt:variant>
    </vt:vector>
  </HeadingPairs>
  <TitlesOfParts>
    <vt:vector size="32" baseType="lpstr">
      <vt:lpstr>Bordi</vt:lpstr>
      <vt:lpstr>Il Deficit Uditivo</vt:lpstr>
      <vt:lpstr>Sordità</vt:lpstr>
      <vt:lpstr>Fenomeni acustici</vt:lpstr>
      <vt:lpstr>Categorizzazioni del deficit uditivo</vt:lpstr>
      <vt:lpstr>Categorizzazioni del deficit uditivo</vt:lpstr>
      <vt:lpstr>Categorizzazioni del deficit uditivo</vt:lpstr>
      <vt:lpstr>Categorizzazioni del deficit uditivo</vt:lpstr>
      <vt:lpstr>Fattori eziologici alla base delle gravi lesioni uditive in età evolutiva</vt:lpstr>
      <vt:lpstr>Fattori eziologici alla base delle gravi lesioni uditive in età evolutiva</vt:lpstr>
      <vt:lpstr>Fattori eziologici alla base delle gravi lesioni uditive in età evolutiva</vt:lpstr>
      <vt:lpstr>Fattori eziologici alla base delle gravi lesioni uditive in età evolutiva</vt:lpstr>
      <vt:lpstr>Fattori eziologici alla base delle gravi lesioni uditive in età evolutiva</vt:lpstr>
      <vt:lpstr>Fattori eziologici alla base delle gravi lesioni uditive in età evolutiva</vt:lpstr>
      <vt:lpstr>Fattori eziologici alla base delle gravi lesioni uditive in età evolutiva</vt:lpstr>
      <vt:lpstr>CONSEGUENZE DEL DEFICIT</vt:lpstr>
      <vt:lpstr>AREA MOTORIA</vt:lpstr>
      <vt:lpstr>AREA COGNITIVA</vt:lpstr>
      <vt:lpstr>AREA DELLA COMUNICAZIONE</vt:lpstr>
      <vt:lpstr>AREA DELLA COMUNICAZIONE</vt:lpstr>
      <vt:lpstr>Educazione alla comunicazione</vt:lpstr>
      <vt:lpstr>METODI ORALISTI</vt:lpstr>
      <vt:lpstr>Software didattici: Anastasis</vt:lpstr>
      <vt:lpstr>Software didattici: Anastasis</vt:lpstr>
      <vt:lpstr>Software didattici: Anastasis</vt:lpstr>
      <vt:lpstr>Metodi misti</vt:lpstr>
      <vt:lpstr>Metodi misti</vt:lpstr>
      <vt:lpstr>Metodi misti</vt:lpstr>
      <vt:lpstr>Metodi misti</vt:lpstr>
      <vt:lpstr>Metodi misti</vt:lpstr>
      <vt:lpstr>Metodi bilingui</vt:lpstr>
      <vt:lpstr>Integrazione scolastica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Disturbo di Lettura Dislessia</dc:title>
  <dc:creator>cesare</dc:creator>
  <cp:lastModifiedBy>cesare</cp:lastModifiedBy>
  <cp:revision>23</cp:revision>
  <dcterms:created xsi:type="dcterms:W3CDTF">2015-03-26T07:25:22Z</dcterms:created>
  <dcterms:modified xsi:type="dcterms:W3CDTF">2015-04-16T09:18:12Z</dcterms:modified>
</cp:coreProperties>
</file>