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8" r:id="rId2"/>
    <p:sldId id="270" r:id="rId3"/>
    <p:sldId id="271" r:id="rId4"/>
    <p:sldId id="269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5" r:id="rId15"/>
    <p:sldId id="281" r:id="rId16"/>
    <p:sldId id="283" r:id="rId17"/>
    <p:sldId id="284" r:id="rId18"/>
    <p:sldId id="282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2133DC-5D1F-425E-8D72-FACBD4C5AED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02CF0B5-59E3-405F-A490-70245E423500}">
      <dgm:prSet phldrT="[Testo]"/>
      <dgm:spPr/>
      <dgm:t>
        <a:bodyPr/>
        <a:lstStyle/>
        <a:p>
          <a:pPr algn="ctr"/>
          <a:r>
            <a:rPr lang="it-IT" dirty="0" smtClean="0"/>
            <a:t>Scopo principale degli interventi terapeutici deve essere quello di aumentare il benessere globale del bambino. </a:t>
          </a:r>
        </a:p>
        <a:p>
          <a:pPr algn="ctr"/>
          <a:r>
            <a:rPr lang="it-IT" dirty="0" smtClean="0"/>
            <a:t>In particolare gli interventi terapeutici devono:</a:t>
          </a:r>
          <a:endParaRPr lang="it-IT" dirty="0"/>
        </a:p>
      </dgm:t>
    </dgm:pt>
    <dgm:pt modelId="{E69A04F3-34B0-404E-A00C-15FD9DC4E305}" type="parTrans" cxnId="{6A103A33-CAB3-4E68-86A3-0A2166EDDD13}">
      <dgm:prSet/>
      <dgm:spPr/>
      <dgm:t>
        <a:bodyPr/>
        <a:lstStyle/>
        <a:p>
          <a:endParaRPr lang="it-IT"/>
        </a:p>
      </dgm:t>
    </dgm:pt>
    <dgm:pt modelId="{EA17C8A7-6E71-4F83-8168-A1415E70A9B2}" type="sibTrans" cxnId="{6A103A33-CAB3-4E68-86A3-0A2166EDDD13}">
      <dgm:prSet/>
      <dgm:spPr/>
      <dgm:t>
        <a:bodyPr/>
        <a:lstStyle/>
        <a:p>
          <a:endParaRPr lang="it-IT"/>
        </a:p>
      </dgm:t>
    </dgm:pt>
    <dgm:pt modelId="{6224757C-E6E3-4277-B842-39A7D5A4823D}">
      <dgm:prSet phldrT="[Testo]"/>
      <dgm:spPr/>
      <dgm:t>
        <a:bodyPr/>
        <a:lstStyle/>
        <a:p>
          <a:r>
            <a:rPr lang="it-IT" dirty="0" smtClean="0"/>
            <a:t>Tendere a migliorare le relazioni interpersonali con genitori, fratelli, insegnanti e coetanei</a:t>
          </a:r>
          <a:endParaRPr lang="it-IT" dirty="0"/>
        </a:p>
      </dgm:t>
    </dgm:pt>
    <dgm:pt modelId="{B7457445-84DE-4563-B67B-25254EE0AC69}" type="parTrans" cxnId="{9C7A4B25-AD0D-408A-9A13-BE6CBF5F3DC1}">
      <dgm:prSet/>
      <dgm:spPr/>
      <dgm:t>
        <a:bodyPr/>
        <a:lstStyle/>
        <a:p>
          <a:endParaRPr lang="it-IT"/>
        </a:p>
      </dgm:t>
    </dgm:pt>
    <dgm:pt modelId="{2CB1614D-BC66-43FD-8AF4-A266F7216499}" type="sibTrans" cxnId="{9C7A4B25-AD0D-408A-9A13-BE6CBF5F3DC1}">
      <dgm:prSet/>
      <dgm:spPr/>
      <dgm:t>
        <a:bodyPr/>
        <a:lstStyle/>
        <a:p>
          <a:endParaRPr lang="it-IT"/>
        </a:p>
      </dgm:t>
    </dgm:pt>
    <dgm:pt modelId="{671E21CE-C269-4301-87EC-33EC61445EBA}">
      <dgm:prSet phldrT="[Testo]"/>
      <dgm:spPr/>
      <dgm:t>
        <a:bodyPr/>
        <a:lstStyle/>
        <a:p>
          <a:r>
            <a:rPr lang="it-IT" dirty="0" smtClean="0"/>
            <a:t>Diminuire i comportamenti dirompenti e inadeguati, </a:t>
          </a:r>
          <a:endParaRPr lang="it-IT" dirty="0"/>
        </a:p>
      </dgm:t>
    </dgm:pt>
    <dgm:pt modelId="{9F0DEC0B-F5D9-4A24-9C7A-52A87B104095}" type="parTrans" cxnId="{75E9F003-4221-4A2F-AD77-F2183D6D337E}">
      <dgm:prSet/>
      <dgm:spPr/>
      <dgm:t>
        <a:bodyPr/>
        <a:lstStyle/>
        <a:p>
          <a:endParaRPr lang="it-IT"/>
        </a:p>
      </dgm:t>
    </dgm:pt>
    <dgm:pt modelId="{928B02FD-7D65-4152-B9F5-AC283D5E78F1}" type="sibTrans" cxnId="{75E9F003-4221-4A2F-AD77-F2183D6D337E}">
      <dgm:prSet/>
      <dgm:spPr/>
      <dgm:t>
        <a:bodyPr/>
        <a:lstStyle/>
        <a:p>
          <a:endParaRPr lang="it-IT"/>
        </a:p>
      </dgm:t>
    </dgm:pt>
    <dgm:pt modelId="{FCDB3D0A-F487-4214-9B07-2D43FB6FB9F7}">
      <dgm:prSet phldrT="[Testo]"/>
      <dgm:spPr/>
      <dgm:t>
        <a:bodyPr/>
        <a:lstStyle/>
        <a:p>
          <a:r>
            <a:rPr lang="it-IT" dirty="0" smtClean="0"/>
            <a:t>Migliorare le capacità di apprendimento scolastico</a:t>
          </a:r>
          <a:endParaRPr lang="it-IT" dirty="0"/>
        </a:p>
      </dgm:t>
    </dgm:pt>
    <dgm:pt modelId="{2005ED70-3879-4482-881B-6FD5E9CDF045}" type="parTrans" cxnId="{B9C0269D-1D34-4DED-B916-A18F066A6E61}">
      <dgm:prSet/>
      <dgm:spPr/>
      <dgm:t>
        <a:bodyPr/>
        <a:lstStyle/>
        <a:p>
          <a:endParaRPr lang="it-IT"/>
        </a:p>
      </dgm:t>
    </dgm:pt>
    <dgm:pt modelId="{4F7F8281-5CE4-46FE-B4F6-151DD48575F0}" type="sibTrans" cxnId="{B9C0269D-1D34-4DED-B916-A18F066A6E61}">
      <dgm:prSet/>
      <dgm:spPr/>
      <dgm:t>
        <a:bodyPr/>
        <a:lstStyle/>
        <a:p>
          <a:endParaRPr lang="it-IT"/>
        </a:p>
      </dgm:t>
    </dgm:pt>
    <dgm:pt modelId="{EA8918B6-0D12-47D8-8A64-6C5B8C2C5116}">
      <dgm:prSet phldrT="[Testo]"/>
      <dgm:spPr/>
      <dgm:t>
        <a:bodyPr/>
        <a:lstStyle/>
        <a:p>
          <a:r>
            <a:rPr lang="it-IT" dirty="0" smtClean="0"/>
            <a:t>Migliorare le capacità di apprendimento scolastico</a:t>
          </a:r>
          <a:endParaRPr lang="it-IT" dirty="0"/>
        </a:p>
      </dgm:t>
    </dgm:pt>
    <dgm:pt modelId="{265B87A0-B74E-4B38-9E13-C30BE56AB149}" type="parTrans" cxnId="{7BF3F83C-FF22-47C9-90C0-A872F7D052E0}">
      <dgm:prSet/>
      <dgm:spPr/>
      <dgm:t>
        <a:bodyPr/>
        <a:lstStyle/>
        <a:p>
          <a:endParaRPr lang="it-IT"/>
        </a:p>
      </dgm:t>
    </dgm:pt>
    <dgm:pt modelId="{143629DE-2995-4273-A3DF-343FDAD9EE59}" type="sibTrans" cxnId="{7BF3F83C-FF22-47C9-90C0-A872F7D052E0}">
      <dgm:prSet/>
      <dgm:spPr/>
      <dgm:t>
        <a:bodyPr/>
        <a:lstStyle/>
        <a:p>
          <a:endParaRPr lang="it-IT"/>
        </a:p>
      </dgm:t>
    </dgm:pt>
    <dgm:pt modelId="{264BE8CA-59F6-4654-A53E-FD38E21C8113}">
      <dgm:prSet phldrT="[Testo]"/>
      <dgm:spPr/>
      <dgm:t>
        <a:bodyPr/>
        <a:lstStyle/>
        <a:p>
          <a:r>
            <a:rPr lang="it-IT" dirty="0" smtClean="0"/>
            <a:t>Migliorare l’autonomia e l’autostima</a:t>
          </a:r>
          <a:endParaRPr lang="it-IT" dirty="0"/>
        </a:p>
      </dgm:t>
    </dgm:pt>
    <dgm:pt modelId="{686B57BD-9EAB-4EE6-A230-91064B9264E2}" type="parTrans" cxnId="{E23A9562-102E-4FE2-A6AB-0A3A65865690}">
      <dgm:prSet/>
      <dgm:spPr/>
      <dgm:t>
        <a:bodyPr/>
        <a:lstStyle/>
        <a:p>
          <a:endParaRPr lang="it-IT"/>
        </a:p>
      </dgm:t>
    </dgm:pt>
    <dgm:pt modelId="{87D11964-9E19-4A64-ACF9-9172B627AA24}" type="sibTrans" cxnId="{E23A9562-102E-4FE2-A6AB-0A3A65865690}">
      <dgm:prSet/>
      <dgm:spPr/>
      <dgm:t>
        <a:bodyPr/>
        <a:lstStyle/>
        <a:p>
          <a:endParaRPr lang="it-IT"/>
        </a:p>
      </dgm:t>
    </dgm:pt>
    <dgm:pt modelId="{56E943A2-671B-4C4B-9CD9-D5EB2727AAC2}">
      <dgm:prSet phldrT="[Testo]"/>
      <dgm:spPr/>
      <dgm:t>
        <a:bodyPr/>
        <a:lstStyle/>
        <a:p>
          <a:r>
            <a:rPr lang="it-IT" dirty="0" smtClean="0"/>
            <a:t>Migliorare l’accettabilità sociale</a:t>
          </a:r>
          <a:endParaRPr lang="it-IT" dirty="0"/>
        </a:p>
      </dgm:t>
    </dgm:pt>
    <dgm:pt modelId="{32E48F2E-8A1D-4F11-9609-12B18F51A743}" type="parTrans" cxnId="{EE26332B-26D2-4557-B1D0-C7AFCF84C62C}">
      <dgm:prSet/>
      <dgm:spPr/>
      <dgm:t>
        <a:bodyPr/>
        <a:lstStyle/>
        <a:p>
          <a:endParaRPr lang="it-IT"/>
        </a:p>
      </dgm:t>
    </dgm:pt>
    <dgm:pt modelId="{4B5638AA-D644-457F-BEAA-C567B5262DC1}" type="sibTrans" cxnId="{EE26332B-26D2-4557-B1D0-C7AFCF84C62C}">
      <dgm:prSet/>
      <dgm:spPr/>
      <dgm:t>
        <a:bodyPr/>
        <a:lstStyle/>
        <a:p>
          <a:endParaRPr lang="it-IT"/>
        </a:p>
      </dgm:t>
    </dgm:pt>
    <dgm:pt modelId="{CBDE1D44-43DE-445F-8C74-629E0DBB6E0D}" type="pres">
      <dgm:prSet presAssocID="{A62133DC-5D1F-425E-8D72-FACBD4C5AED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it-IT"/>
        </a:p>
      </dgm:t>
    </dgm:pt>
    <dgm:pt modelId="{5DEE4A59-B4D7-4BD6-98F6-46BDA9AA0BEA}" type="pres">
      <dgm:prSet presAssocID="{802CF0B5-59E3-405F-A490-70245E423500}" presName="thickLine" presStyleLbl="alignNode1" presStyleIdx="0" presStyleCnt="1"/>
      <dgm:spPr/>
    </dgm:pt>
    <dgm:pt modelId="{10927D9E-BF20-4549-8018-4785CCE5A971}" type="pres">
      <dgm:prSet presAssocID="{802CF0B5-59E3-405F-A490-70245E423500}" presName="horz1" presStyleCnt="0"/>
      <dgm:spPr/>
    </dgm:pt>
    <dgm:pt modelId="{56AF7C6E-2EEE-4014-9350-BC11873095B0}" type="pres">
      <dgm:prSet presAssocID="{802CF0B5-59E3-405F-A490-70245E423500}" presName="tx1" presStyleLbl="revTx" presStyleIdx="0" presStyleCnt="7"/>
      <dgm:spPr/>
      <dgm:t>
        <a:bodyPr/>
        <a:lstStyle/>
        <a:p>
          <a:endParaRPr lang="it-IT"/>
        </a:p>
      </dgm:t>
    </dgm:pt>
    <dgm:pt modelId="{53F18BDB-1E7A-4150-AF44-7E9D859951AC}" type="pres">
      <dgm:prSet presAssocID="{802CF0B5-59E3-405F-A490-70245E423500}" presName="vert1" presStyleCnt="0"/>
      <dgm:spPr/>
    </dgm:pt>
    <dgm:pt modelId="{8E2E1487-B2B9-4207-9D9E-0328575BC7E2}" type="pres">
      <dgm:prSet presAssocID="{6224757C-E6E3-4277-B842-39A7D5A4823D}" presName="vertSpace2a" presStyleCnt="0"/>
      <dgm:spPr/>
    </dgm:pt>
    <dgm:pt modelId="{9433297E-5E2F-4CC5-BABE-21DC57E832F6}" type="pres">
      <dgm:prSet presAssocID="{6224757C-E6E3-4277-B842-39A7D5A4823D}" presName="horz2" presStyleCnt="0"/>
      <dgm:spPr/>
    </dgm:pt>
    <dgm:pt modelId="{47E4A49A-AEFD-40BD-9E16-5B06EC6ABA87}" type="pres">
      <dgm:prSet presAssocID="{6224757C-E6E3-4277-B842-39A7D5A4823D}" presName="horzSpace2" presStyleCnt="0"/>
      <dgm:spPr/>
    </dgm:pt>
    <dgm:pt modelId="{5D54003B-0AB2-40B7-B3BD-2D8A529D9763}" type="pres">
      <dgm:prSet presAssocID="{6224757C-E6E3-4277-B842-39A7D5A4823D}" presName="tx2" presStyleLbl="revTx" presStyleIdx="1" presStyleCnt="7"/>
      <dgm:spPr/>
      <dgm:t>
        <a:bodyPr/>
        <a:lstStyle/>
        <a:p>
          <a:endParaRPr lang="it-IT"/>
        </a:p>
      </dgm:t>
    </dgm:pt>
    <dgm:pt modelId="{0245BE2C-BA09-46E7-B6F2-A7B83437642C}" type="pres">
      <dgm:prSet presAssocID="{6224757C-E6E3-4277-B842-39A7D5A4823D}" presName="vert2" presStyleCnt="0"/>
      <dgm:spPr/>
    </dgm:pt>
    <dgm:pt modelId="{736EDB8C-B38C-4800-8531-3A748D53F4B8}" type="pres">
      <dgm:prSet presAssocID="{6224757C-E6E3-4277-B842-39A7D5A4823D}" presName="thinLine2b" presStyleLbl="callout" presStyleIdx="0" presStyleCnt="6"/>
      <dgm:spPr/>
    </dgm:pt>
    <dgm:pt modelId="{4B58D569-A9DC-4AF2-8C38-1E4EF4C1347C}" type="pres">
      <dgm:prSet presAssocID="{6224757C-E6E3-4277-B842-39A7D5A4823D}" presName="vertSpace2b" presStyleCnt="0"/>
      <dgm:spPr/>
    </dgm:pt>
    <dgm:pt modelId="{E4842B96-528A-4B7D-83A4-465FA8FAA57C}" type="pres">
      <dgm:prSet presAssocID="{671E21CE-C269-4301-87EC-33EC61445EBA}" presName="horz2" presStyleCnt="0"/>
      <dgm:spPr/>
    </dgm:pt>
    <dgm:pt modelId="{013A023F-35C5-4200-B0D2-5368581318C3}" type="pres">
      <dgm:prSet presAssocID="{671E21CE-C269-4301-87EC-33EC61445EBA}" presName="horzSpace2" presStyleCnt="0"/>
      <dgm:spPr/>
    </dgm:pt>
    <dgm:pt modelId="{08A4D87D-0C47-401D-A783-ED836B9FFEED}" type="pres">
      <dgm:prSet presAssocID="{671E21CE-C269-4301-87EC-33EC61445EBA}" presName="tx2" presStyleLbl="revTx" presStyleIdx="2" presStyleCnt="7"/>
      <dgm:spPr/>
      <dgm:t>
        <a:bodyPr/>
        <a:lstStyle/>
        <a:p>
          <a:endParaRPr lang="it-IT"/>
        </a:p>
      </dgm:t>
    </dgm:pt>
    <dgm:pt modelId="{39EC6D2C-700C-4866-A6B4-808447C7589F}" type="pres">
      <dgm:prSet presAssocID="{671E21CE-C269-4301-87EC-33EC61445EBA}" presName="vert2" presStyleCnt="0"/>
      <dgm:spPr/>
    </dgm:pt>
    <dgm:pt modelId="{620695DC-C633-4335-A7F9-A8B84A253707}" type="pres">
      <dgm:prSet presAssocID="{671E21CE-C269-4301-87EC-33EC61445EBA}" presName="thinLine2b" presStyleLbl="callout" presStyleIdx="1" presStyleCnt="6"/>
      <dgm:spPr/>
    </dgm:pt>
    <dgm:pt modelId="{C5E7A386-516D-4948-99AB-052C6B211DE0}" type="pres">
      <dgm:prSet presAssocID="{671E21CE-C269-4301-87EC-33EC61445EBA}" presName="vertSpace2b" presStyleCnt="0"/>
      <dgm:spPr/>
    </dgm:pt>
    <dgm:pt modelId="{B55E27C1-1CD8-4612-9599-7D1EB14D2B03}" type="pres">
      <dgm:prSet presAssocID="{FCDB3D0A-F487-4214-9B07-2D43FB6FB9F7}" presName="horz2" presStyleCnt="0"/>
      <dgm:spPr/>
    </dgm:pt>
    <dgm:pt modelId="{058CE3E6-012A-43CB-8AB9-2DB474EB879A}" type="pres">
      <dgm:prSet presAssocID="{FCDB3D0A-F487-4214-9B07-2D43FB6FB9F7}" presName="horzSpace2" presStyleCnt="0"/>
      <dgm:spPr/>
    </dgm:pt>
    <dgm:pt modelId="{DBC4CD78-37C4-4A91-AEFA-3560DE7704E5}" type="pres">
      <dgm:prSet presAssocID="{FCDB3D0A-F487-4214-9B07-2D43FB6FB9F7}" presName="tx2" presStyleLbl="revTx" presStyleIdx="3" presStyleCnt="7"/>
      <dgm:spPr/>
      <dgm:t>
        <a:bodyPr/>
        <a:lstStyle/>
        <a:p>
          <a:endParaRPr lang="it-IT"/>
        </a:p>
      </dgm:t>
    </dgm:pt>
    <dgm:pt modelId="{CC9E64E5-1FAE-4CCA-81D8-036E9C87CD30}" type="pres">
      <dgm:prSet presAssocID="{FCDB3D0A-F487-4214-9B07-2D43FB6FB9F7}" presName="vert2" presStyleCnt="0"/>
      <dgm:spPr/>
    </dgm:pt>
    <dgm:pt modelId="{33455AA3-A476-456F-BED4-87DD70197271}" type="pres">
      <dgm:prSet presAssocID="{FCDB3D0A-F487-4214-9B07-2D43FB6FB9F7}" presName="thinLine2b" presStyleLbl="callout" presStyleIdx="2" presStyleCnt="6"/>
      <dgm:spPr/>
    </dgm:pt>
    <dgm:pt modelId="{C47BD02F-F357-4798-85A0-071800BCB2B7}" type="pres">
      <dgm:prSet presAssocID="{FCDB3D0A-F487-4214-9B07-2D43FB6FB9F7}" presName="vertSpace2b" presStyleCnt="0"/>
      <dgm:spPr/>
    </dgm:pt>
    <dgm:pt modelId="{750DCB07-C9E1-4C77-81A7-505D862EB754}" type="pres">
      <dgm:prSet presAssocID="{EA8918B6-0D12-47D8-8A64-6C5B8C2C5116}" presName="horz2" presStyleCnt="0"/>
      <dgm:spPr/>
    </dgm:pt>
    <dgm:pt modelId="{1142230D-EF51-4E4F-BE41-A47B5F5A7B04}" type="pres">
      <dgm:prSet presAssocID="{EA8918B6-0D12-47D8-8A64-6C5B8C2C5116}" presName="horzSpace2" presStyleCnt="0"/>
      <dgm:spPr/>
    </dgm:pt>
    <dgm:pt modelId="{8102195E-5DF0-47F4-B7D3-7DFD7406213C}" type="pres">
      <dgm:prSet presAssocID="{EA8918B6-0D12-47D8-8A64-6C5B8C2C5116}" presName="tx2" presStyleLbl="revTx" presStyleIdx="4" presStyleCnt="7"/>
      <dgm:spPr/>
      <dgm:t>
        <a:bodyPr/>
        <a:lstStyle/>
        <a:p>
          <a:endParaRPr lang="it-IT"/>
        </a:p>
      </dgm:t>
    </dgm:pt>
    <dgm:pt modelId="{F8593AD2-FFCE-4B1D-BBF2-26AC58F6BBC9}" type="pres">
      <dgm:prSet presAssocID="{EA8918B6-0D12-47D8-8A64-6C5B8C2C5116}" presName="vert2" presStyleCnt="0"/>
      <dgm:spPr/>
    </dgm:pt>
    <dgm:pt modelId="{DD9FDCB1-4564-44B5-B99F-80D1536CAA54}" type="pres">
      <dgm:prSet presAssocID="{EA8918B6-0D12-47D8-8A64-6C5B8C2C5116}" presName="thinLine2b" presStyleLbl="callout" presStyleIdx="3" presStyleCnt="6"/>
      <dgm:spPr/>
    </dgm:pt>
    <dgm:pt modelId="{99F5ABBE-6AF5-4CEE-B060-4CDB669F54DF}" type="pres">
      <dgm:prSet presAssocID="{EA8918B6-0D12-47D8-8A64-6C5B8C2C5116}" presName="vertSpace2b" presStyleCnt="0"/>
      <dgm:spPr/>
    </dgm:pt>
    <dgm:pt modelId="{C8D17F78-851B-41B4-8C4B-2049300880C6}" type="pres">
      <dgm:prSet presAssocID="{264BE8CA-59F6-4654-A53E-FD38E21C8113}" presName="horz2" presStyleCnt="0"/>
      <dgm:spPr/>
    </dgm:pt>
    <dgm:pt modelId="{C1E6167F-EB57-4F6B-9775-22BCA613FE85}" type="pres">
      <dgm:prSet presAssocID="{264BE8CA-59F6-4654-A53E-FD38E21C8113}" presName="horzSpace2" presStyleCnt="0"/>
      <dgm:spPr/>
    </dgm:pt>
    <dgm:pt modelId="{42B8E556-E1CC-434A-B526-D09C5756CD19}" type="pres">
      <dgm:prSet presAssocID="{264BE8CA-59F6-4654-A53E-FD38E21C8113}" presName="tx2" presStyleLbl="revTx" presStyleIdx="5" presStyleCnt="7"/>
      <dgm:spPr/>
      <dgm:t>
        <a:bodyPr/>
        <a:lstStyle/>
        <a:p>
          <a:endParaRPr lang="it-IT"/>
        </a:p>
      </dgm:t>
    </dgm:pt>
    <dgm:pt modelId="{7C970A70-E368-4727-BCFC-C8F65E0A99C5}" type="pres">
      <dgm:prSet presAssocID="{264BE8CA-59F6-4654-A53E-FD38E21C8113}" presName="vert2" presStyleCnt="0"/>
      <dgm:spPr/>
    </dgm:pt>
    <dgm:pt modelId="{3A632D30-651C-49E3-A9D3-F48FA2F32D53}" type="pres">
      <dgm:prSet presAssocID="{264BE8CA-59F6-4654-A53E-FD38E21C8113}" presName="thinLine2b" presStyleLbl="callout" presStyleIdx="4" presStyleCnt="6"/>
      <dgm:spPr/>
    </dgm:pt>
    <dgm:pt modelId="{1D93032E-F2ED-4748-9B7C-74105AA7C3B7}" type="pres">
      <dgm:prSet presAssocID="{264BE8CA-59F6-4654-A53E-FD38E21C8113}" presName="vertSpace2b" presStyleCnt="0"/>
      <dgm:spPr/>
    </dgm:pt>
    <dgm:pt modelId="{4113B364-FA8B-4066-BA9D-BA9EDFB01E2B}" type="pres">
      <dgm:prSet presAssocID="{56E943A2-671B-4C4B-9CD9-D5EB2727AAC2}" presName="horz2" presStyleCnt="0"/>
      <dgm:spPr/>
    </dgm:pt>
    <dgm:pt modelId="{2D3C4373-5306-496B-B449-10E362D2F65B}" type="pres">
      <dgm:prSet presAssocID="{56E943A2-671B-4C4B-9CD9-D5EB2727AAC2}" presName="horzSpace2" presStyleCnt="0"/>
      <dgm:spPr/>
    </dgm:pt>
    <dgm:pt modelId="{F8E3430D-FA4D-4F1B-A8AA-C6FCFADBC407}" type="pres">
      <dgm:prSet presAssocID="{56E943A2-671B-4C4B-9CD9-D5EB2727AAC2}" presName="tx2" presStyleLbl="revTx" presStyleIdx="6" presStyleCnt="7"/>
      <dgm:spPr/>
      <dgm:t>
        <a:bodyPr/>
        <a:lstStyle/>
        <a:p>
          <a:endParaRPr lang="it-IT"/>
        </a:p>
      </dgm:t>
    </dgm:pt>
    <dgm:pt modelId="{116EFA45-1E60-4BB4-B411-CE38B15B5476}" type="pres">
      <dgm:prSet presAssocID="{56E943A2-671B-4C4B-9CD9-D5EB2727AAC2}" presName="vert2" presStyleCnt="0"/>
      <dgm:spPr/>
    </dgm:pt>
    <dgm:pt modelId="{8562E07A-1B98-40D0-84B1-CF0089AC35A4}" type="pres">
      <dgm:prSet presAssocID="{56E943A2-671B-4C4B-9CD9-D5EB2727AAC2}" presName="thinLine2b" presStyleLbl="callout" presStyleIdx="5" presStyleCnt="6"/>
      <dgm:spPr/>
    </dgm:pt>
    <dgm:pt modelId="{B687871F-5139-4DED-B07C-64D65C56C547}" type="pres">
      <dgm:prSet presAssocID="{56E943A2-671B-4C4B-9CD9-D5EB2727AAC2}" presName="vertSpace2b" presStyleCnt="0"/>
      <dgm:spPr/>
    </dgm:pt>
  </dgm:ptLst>
  <dgm:cxnLst>
    <dgm:cxn modelId="{6A103A33-CAB3-4E68-86A3-0A2166EDDD13}" srcId="{A62133DC-5D1F-425E-8D72-FACBD4C5AED4}" destId="{802CF0B5-59E3-405F-A490-70245E423500}" srcOrd="0" destOrd="0" parTransId="{E69A04F3-34B0-404E-A00C-15FD9DC4E305}" sibTransId="{EA17C8A7-6E71-4F83-8168-A1415E70A9B2}"/>
    <dgm:cxn modelId="{106D161A-E130-4F26-8DDB-28EDC1CDA011}" type="presOf" srcId="{264BE8CA-59F6-4654-A53E-FD38E21C8113}" destId="{42B8E556-E1CC-434A-B526-D09C5756CD19}" srcOrd="0" destOrd="0" presId="urn:microsoft.com/office/officeart/2008/layout/LinedList"/>
    <dgm:cxn modelId="{B0083748-1B45-41BE-8F62-8CBC1C0457C6}" type="presOf" srcId="{A62133DC-5D1F-425E-8D72-FACBD4C5AED4}" destId="{CBDE1D44-43DE-445F-8C74-629E0DBB6E0D}" srcOrd="0" destOrd="0" presId="urn:microsoft.com/office/officeart/2008/layout/LinedList"/>
    <dgm:cxn modelId="{B9C0269D-1D34-4DED-B916-A18F066A6E61}" srcId="{802CF0B5-59E3-405F-A490-70245E423500}" destId="{FCDB3D0A-F487-4214-9B07-2D43FB6FB9F7}" srcOrd="2" destOrd="0" parTransId="{2005ED70-3879-4482-881B-6FD5E9CDF045}" sibTransId="{4F7F8281-5CE4-46FE-B4F6-151DD48575F0}"/>
    <dgm:cxn modelId="{EE26332B-26D2-4557-B1D0-C7AFCF84C62C}" srcId="{802CF0B5-59E3-405F-A490-70245E423500}" destId="{56E943A2-671B-4C4B-9CD9-D5EB2727AAC2}" srcOrd="5" destOrd="0" parTransId="{32E48F2E-8A1D-4F11-9609-12B18F51A743}" sibTransId="{4B5638AA-D644-457F-BEAA-C567B5262DC1}"/>
    <dgm:cxn modelId="{9C7A4B25-AD0D-408A-9A13-BE6CBF5F3DC1}" srcId="{802CF0B5-59E3-405F-A490-70245E423500}" destId="{6224757C-E6E3-4277-B842-39A7D5A4823D}" srcOrd="0" destOrd="0" parTransId="{B7457445-84DE-4563-B67B-25254EE0AC69}" sibTransId="{2CB1614D-BC66-43FD-8AF4-A266F7216499}"/>
    <dgm:cxn modelId="{5E1B8241-0CDD-452E-9ABA-F0332C0B5F58}" type="presOf" srcId="{56E943A2-671B-4C4B-9CD9-D5EB2727AAC2}" destId="{F8E3430D-FA4D-4F1B-A8AA-C6FCFADBC407}" srcOrd="0" destOrd="0" presId="urn:microsoft.com/office/officeart/2008/layout/LinedList"/>
    <dgm:cxn modelId="{26EFD452-2EF0-4136-9DE6-CA28EA5C367B}" type="presOf" srcId="{6224757C-E6E3-4277-B842-39A7D5A4823D}" destId="{5D54003B-0AB2-40B7-B3BD-2D8A529D9763}" srcOrd="0" destOrd="0" presId="urn:microsoft.com/office/officeart/2008/layout/LinedList"/>
    <dgm:cxn modelId="{E23A9562-102E-4FE2-A6AB-0A3A65865690}" srcId="{802CF0B5-59E3-405F-A490-70245E423500}" destId="{264BE8CA-59F6-4654-A53E-FD38E21C8113}" srcOrd="4" destOrd="0" parTransId="{686B57BD-9EAB-4EE6-A230-91064B9264E2}" sibTransId="{87D11964-9E19-4A64-ACF9-9172B627AA24}"/>
    <dgm:cxn modelId="{2E8E8E98-BFB9-4737-B9DB-C6FBF6548936}" type="presOf" srcId="{671E21CE-C269-4301-87EC-33EC61445EBA}" destId="{08A4D87D-0C47-401D-A783-ED836B9FFEED}" srcOrd="0" destOrd="0" presId="urn:microsoft.com/office/officeart/2008/layout/LinedList"/>
    <dgm:cxn modelId="{8681F258-91CF-4F0A-8FCD-0668A083C65D}" type="presOf" srcId="{EA8918B6-0D12-47D8-8A64-6C5B8C2C5116}" destId="{8102195E-5DF0-47F4-B7D3-7DFD7406213C}" srcOrd="0" destOrd="0" presId="urn:microsoft.com/office/officeart/2008/layout/LinedList"/>
    <dgm:cxn modelId="{2A92BB91-57AD-4CFA-BC2F-3E7B4D208B28}" type="presOf" srcId="{802CF0B5-59E3-405F-A490-70245E423500}" destId="{56AF7C6E-2EEE-4014-9350-BC11873095B0}" srcOrd="0" destOrd="0" presId="urn:microsoft.com/office/officeart/2008/layout/LinedList"/>
    <dgm:cxn modelId="{7BF3F83C-FF22-47C9-90C0-A872F7D052E0}" srcId="{802CF0B5-59E3-405F-A490-70245E423500}" destId="{EA8918B6-0D12-47D8-8A64-6C5B8C2C5116}" srcOrd="3" destOrd="0" parTransId="{265B87A0-B74E-4B38-9E13-C30BE56AB149}" sibTransId="{143629DE-2995-4273-A3DF-343FDAD9EE59}"/>
    <dgm:cxn modelId="{75E9F003-4221-4A2F-AD77-F2183D6D337E}" srcId="{802CF0B5-59E3-405F-A490-70245E423500}" destId="{671E21CE-C269-4301-87EC-33EC61445EBA}" srcOrd="1" destOrd="0" parTransId="{9F0DEC0B-F5D9-4A24-9C7A-52A87B104095}" sibTransId="{928B02FD-7D65-4152-B9F5-AC283D5E78F1}"/>
    <dgm:cxn modelId="{8CC5E568-1A5E-44BC-8ECC-1A0A32C56549}" type="presOf" srcId="{FCDB3D0A-F487-4214-9B07-2D43FB6FB9F7}" destId="{DBC4CD78-37C4-4A91-AEFA-3560DE7704E5}" srcOrd="0" destOrd="0" presId="urn:microsoft.com/office/officeart/2008/layout/LinedList"/>
    <dgm:cxn modelId="{1029495C-DF96-484C-8078-1ADA10B8F0F1}" type="presParOf" srcId="{CBDE1D44-43DE-445F-8C74-629E0DBB6E0D}" destId="{5DEE4A59-B4D7-4BD6-98F6-46BDA9AA0BEA}" srcOrd="0" destOrd="0" presId="urn:microsoft.com/office/officeart/2008/layout/LinedList"/>
    <dgm:cxn modelId="{BBC70D7A-CC13-454C-AC0B-DCC4F308E889}" type="presParOf" srcId="{CBDE1D44-43DE-445F-8C74-629E0DBB6E0D}" destId="{10927D9E-BF20-4549-8018-4785CCE5A971}" srcOrd="1" destOrd="0" presId="urn:microsoft.com/office/officeart/2008/layout/LinedList"/>
    <dgm:cxn modelId="{1EEC2958-DB65-420F-929B-68CDDF22A27A}" type="presParOf" srcId="{10927D9E-BF20-4549-8018-4785CCE5A971}" destId="{56AF7C6E-2EEE-4014-9350-BC11873095B0}" srcOrd="0" destOrd="0" presId="urn:microsoft.com/office/officeart/2008/layout/LinedList"/>
    <dgm:cxn modelId="{FD782A91-5F09-4E80-A151-1453C7F5D56B}" type="presParOf" srcId="{10927D9E-BF20-4549-8018-4785CCE5A971}" destId="{53F18BDB-1E7A-4150-AF44-7E9D859951AC}" srcOrd="1" destOrd="0" presId="urn:microsoft.com/office/officeart/2008/layout/LinedList"/>
    <dgm:cxn modelId="{AD0E1DC6-B2A6-4E30-90F9-093FB8D01DD9}" type="presParOf" srcId="{53F18BDB-1E7A-4150-AF44-7E9D859951AC}" destId="{8E2E1487-B2B9-4207-9D9E-0328575BC7E2}" srcOrd="0" destOrd="0" presId="urn:microsoft.com/office/officeart/2008/layout/LinedList"/>
    <dgm:cxn modelId="{89E27A4A-3AF7-4868-B887-9E636206090B}" type="presParOf" srcId="{53F18BDB-1E7A-4150-AF44-7E9D859951AC}" destId="{9433297E-5E2F-4CC5-BABE-21DC57E832F6}" srcOrd="1" destOrd="0" presId="urn:microsoft.com/office/officeart/2008/layout/LinedList"/>
    <dgm:cxn modelId="{5FB3D29F-DE90-4FFD-9C65-23A6D533BEC2}" type="presParOf" srcId="{9433297E-5E2F-4CC5-BABE-21DC57E832F6}" destId="{47E4A49A-AEFD-40BD-9E16-5B06EC6ABA87}" srcOrd="0" destOrd="0" presId="urn:microsoft.com/office/officeart/2008/layout/LinedList"/>
    <dgm:cxn modelId="{E72F665B-0384-4C23-B44A-8AA24BC31115}" type="presParOf" srcId="{9433297E-5E2F-4CC5-BABE-21DC57E832F6}" destId="{5D54003B-0AB2-40B7-B3BD-2D8A529D9763}" srcOrd="1" destOrd="0" presId="urn:microsoft.com/office/officeart/2008/layout/LinedList"/>
    <dgm:cxn modelId="{562B4222-8B62-49F0-BFC8-8284D16BA8D7}" type="presParOf" srcId="{9433297E-5E2F-4CC5-BABE-21DC57E832F6}" destId="{0245BE2C-BA09-46E7-B6F2-A7B83437642C}" srcOrd="2" destOrd="0" presId="urn:microsoft.com/office/officeart/2008/layout/LinedList"/>
    <dgm:cxn modelId="{289E566B-99EA-47B3-9095-E758297C3C3F}" type="presParOf" srcId="{53F18BDB-1E7A-4150-AF44-7E9D859951AC}" destId="{736EDB8C-B38C-4800-8531-3A748D53F4B8}" srcOrd="2" destOrd="0" presId="urn:microsoft.com/office/officeart/2008/layout/LinedList"/>
    <dgm:cxn modelId="{28A0A29D-4AAA-475E-AC0D-07E5E4DF29BF}" type="presParOf" srcId="{53F18BDB-1E7A-4150-AF44-7E9D859951AC}" destId="{4B58D569-A9DC-4AF2-8C38-1E4EF4C1347C}" srcOrd="3" destOrd="0" presId="urn:microsoft.com/office/officeart/2008/layout/LinedList"/>
    <dgm:cxn modelId="{B63AF145-4F27-4068-AF0A-F762C847B7DB}" type="presParOf" srcId="{53F18BDB-1E7A-4150-AF44-7E9D859951AC}" destId="{E4842B96-528A-4B7D-83A4-465FA8FAA57C}" srcOrd="4" destOrd="0" presId="urn:microsoft.com/office/officeart/2008/layout/LinedList"/>
    <dgm:cxn modelId="{6C782F2B-3959-4CE4-95B6-D031C8F86392}" type="presParOf" srcId="{E4842B96-528A-4B7D-83A4-465FA8FAA57C}" destId="{013A023F-35C5-4200-B0D2-5368581318C3}" srcOrd="0" destOrd="0" presId="urn:microsoft.com/office/officeart/2008/layout/LinedList"/>
    <dgm:cxn modelId="{FC4B8BF2-F59E-409B-92F2-8C1A8372F29C}" type="presParOf" srcId="{E4842B96-528A-4B7D-83A4-465FA8FAA57C}" destId="{08A4D87D-0C47-401D-A783-ED836B9FFEED}" srcOrd="1" destOrd="0" presId="urn:microsoft.com/office/officeart/2008/layout/LinedList"/>
    <dgm:cxn modelId="{87ED09FB-B57C-47D5-A831-DD2B84500288}" type="presParOf" srcId="{E4842B96-528A-4B7D-83A4-465FA8FAA57C}" destId="{39EC6D2C-700C-4866-A6B4-808447C7589F}" srcOrd="2" destOrd="0" presId="urn:microsoft.com/office/officeart/2008/layout/LinedList"/>
    <dgm:cxn modelId="{EA1D3F6C-BEF3-4947-B583-4798D6D12644}" type="presParOf" srcId="{53F18BDB-1E7A-4150-AF44-7E9D859951AC}" destId="{620695DC-C633-4335-A7F9-A8B84A253707}" srcOrd="5" destOrd="0" presId="urn:microsoft.com/office/officeart/2008/layout/LinedList"/>
    <dgm:cxn modelId="{71A631C2-6000-424F-A6AB-9FE31E5DAEBE}" type="presParOf" srcId="{53F18BDB-1E7A-4150-AF44-7E9D859951AC}" destId="{C5E7A386-516D-4948-99AB-052C6B211DE0}" srcOrd="6" destOrd="0" presId="urn:microsoft.com/office/officeart/2008/layout/LinedList"/>
    <dgm:cxn modelId="{5E9665B7-2100-433E-B12B-FEA893D84A3C}" type="presParOf" srcId="{53F18BDB-1E7A-4150-AF44-7E9D859951AC}" destId="{B55E27C1-1CD8-4612-9599-7D1EB14D2B03}" srcOrd="7" destOrd="0" presId="urn:microsoft.com/office/officeart/2008/layout/LinedList"/>
    <dgm:cxn modelId="{98717484-2179-4E45-AA39-562D0E54E37F}" type="presParOf" srcId="{B55E27C1-1CD8-4612-9599-7D1EB14D2B03}" destId="{058CE3E6-012A-43CB-8AB9-2DB474EB879A}" srcOrd="0" destOrd="0" presId="urn:microsoft.com/office/officeart/2008/layout/LinedList"/>
    <dgm:cxn modelId="{C5B7343E-9844-4593-BBB9-D8957C239AF2}" type="presParOf" srcId="{B55E27C1-1CD8-4612-9599-7D1EB14D2B03}" destId="{DBC4CD78-37C4-4A91-AEFA-3560DE7704E5}" srcOrd="1" destOrd="0" presId="urn:microsoft.com/office/officeart/2008/layout/LinedList"/>
    <dgm:cxn modelId="{7E172D0B-43E7-4F91-8AA2-B740CAE0C37A}" type="presParOf" srcId="{B55E27C1-1CD8-4612-9599-7D1EB14D2B03}" destId="{CC9E64E5-1FAE-4CCA-81D8-036E9C87CD30}" srcOrd="2" destOrd="0" presId="urn:microsoft.com/office/officeart/2008/layout/LinedList"/>
    <dgm:cxn modelId="{AC63F4FE-ACA2-4BBB-B703-18B3C6ED6520}" type="presParOf" srcId="{53F18BDB-1E7A-4150-AF44-7E9D859951AC}" destId="{33455AA3-A476-456F-BED4-87DD70197271}" srcOrd="8" destOrd="0" presId="urn:microsoft.com/office/officeart/2008/layout/LinedList"/>
    <dgm:cxn modelId="{F0409BBE-FA66-4D08-B30C-15D063E11E01}" type="presParOf" srcId="{53F18BDB-1E7A-4150-AF44-7E9D859951AC}" destId="{C47BD02F-F357-4798-85A0-071800BCB2B7}" srcOrd="9" destOrd="0" presId="urn:microsoft.com/office/officeart/2008/layout/LinedList"/>
    <dgm:cxn modelId="{6E413706-1E74-4847-9EF4-2A2BA6706927}" type="presParOf" srcId="{53F18BDB-1E7A-4150-AF44-7E9D859951AC}" destId="{750DCB07-C9E1-4C77-81A7-505D862EB754}" srcOrd="10" destOrd="0" presId="urn:microsoft.com/office/officeart/2008/layout/LinedList"/>
    <dgm:cxn modelId="{56FD268E-37AA-47BD-A411-27BF91D41B42}" type="presParOf" srcId="{750DCB07-C9E1-4C77-81A7-505D862EB754}" destId="{1142230D-EF51-4E4F-BE41-A47B5F5A7B04}" srcOrd="0" destOrd="0" presId="urn:microsoft.com/office/officeart/2008/layout/LinedList"/>
    <dgm:cxn modelId="{3A363295-EC93-436D-AB53-8D8F938CBED7}" type="presParOf" srcId="{750DCB07-C9E1-4C77-81A7-505D862EB754}" destId="{8102195E-5DF0-47F4-B7D3-7DFD7406213C}" srcOrd="1" destOrd="0" presId="urn:microsoft.com/office/officeart/2008/layout/LinedList"/>
    <dgm:cxn modelId="{C39DCC23-AAED-4798-B267-08098CA430F8}" type="presParOf" srcId="{750DCB07-C9E1-4C77-81A7-505D862EB754}" destId="{F8593AD2-FFCE-4B1D-BBF2-26AC58F6BBC9}" srcOrd="2" destOrd="0" presId="urn:microsoft.com/office/officeart/2008/layout/LinedList"/>
    <dgm:cxn modelId="{0B934D09-2DAD-465C-B534-DA66DB7D60F3}" type="presParOf" srcId="{53F18BDB-1E7A-4150-AF44-7E9D859951AC}" destId="{DD9FDCB1-4564-44B5-B99F-80D1536CAA54}" srcOrd="11" destOrd="0" presId="urn:microsoft.com/office/officeart/2008/layout/LinedList"/>
    <dgm:cxn modelId="{ED85B077-D1DC-486B-9B37-561F5E554C0E}" type="presParOf" srcId="{53F18BDB-1E7A-4150-AF44-7E9D859951AC}" destId="{99F5ABBE-6AF5-4CEE-B060-4CDB669F54DF}" srcOrd="12" destOrd="0" presId="urn:microsoft.com/office/officeart/2008/layout/LinedList"/>
    <dgm:cxn modelId="{D1D56898-5488-4767-8EFE-2C21C467DDF1}" type="presParOf" srcId="{53F18BDB-1E7A-4150-AF44-7E9D859951AC}" destId="{C8D17F78-851B-41B4-8C4B-2049300880C6}" srcOrd="13" destOrd="0" presId="urn:microsoft.com/office/officeart/2008/layout/LinedList"/>
    <dgm:cxn modelId="{F9FCE5E9-01C4-4933-85A9-594AA4DE8D93}" type="presParOf" srcId="{C8D17F78-851B-41B4-8C4B-2049300880C6}" destId="{C1E6167F-EB57-4F6B-9775-22BCA613FE85}" srcOrd="0" destOrd="0" presId="urn:microsoft.com/office/officeart/2008/layout/LinedList"/>
    <dgm:cxn modelId="{5F3661FC-CD5B-4981-86AE-E27D61C3700B}" type="presParOf" srcId="{C8D17F78-851B-41B4-8C4B-2049300880C6}" destId="{42B8E556-E1CC-434A-B526-D09C5756CD19}" srcOrd="1" destOrd="0" presId="urn:microsoft.com/office/officeart/2008/layout/LinedList"/>
    <dgm:cxn modelId="{0E415810-45E6-4AC7-8691-8B11499D26D7}" type="presParOf" srcId="{C8D17F78-851B-41B4-8C4B-2049300880C6}" destId="{7C970A70-E368-4727-BCFC-C8F65E0A99C5}" srcOrd="2" destOrd="0" presId="urn:microsoft.com/office/officeart/2008/layout/LinedList"/>
    <dgm:cxn modelId="{09E116DC-47CB-4B37-BA3B-CA4EDBE4A048}" type="presParOf" srcId="{53F18BDB-1E7A-4150-AF44-7E9D859951AC}" destId="{3A632D30-651C-49E3-A9D3-F48FA2F32D53}" srcOrd="14" destOrd="0" presId="urn:microsoft.com/office/officeart/2008/layout/LinedList"/>
    <dgm:cxn modelId="{66A3254E-D0C5-4BC5-9FE4-8D4880082121}" type="presParOf" srcId="{53F18BDB-1E7A-4150-AF44-7E9D859951AC}" destId="{1D93032E-F2ED-4748-9B7C-74105AA7C3B7}" srcOrd="15" destOrd="0" presId="urn:microsoft.com/office/officeart/2008/layout/LinedList"/>
    <dgm:cxn modelId="{B3AC50EF-A3D2-46DD-8E96-F04EEE5E20A8}" type="presParOf" srcId="{53F18BDB-1E7A-4150-AF44-7E9D859951AC}" destId="{4113B364-FA8B-4066-BA9D-BA9EDFB01E2B}" srcOrd="16" destOrd="0" presId="urn:microsoft.com/office/officeart/2008/layout/LinedList"/>
    <dgm:cxn modelId="{EA4C42C0-35F3-42A8-BC22-010FA392ACE9}" type="presParOf" srcId="{4113B364-FA8B-4066-BA9D-BA9EDFB01E2B}" destId="{2D3C4373-5306-496B-B449-10E362D2F65B}" srcOrd="0" destOrd="0" presId="urn:microsoft.com/office/officeart/2008/layout/LinedList"/>
    <dgm:cxn modelId="{4EE1B572-BEEF-4E5B-9B3C-A9877EEA42EA}" type="presParOf" srcId="{4113B364-FA8B-4066-BA9D-BA9EDFB01E2B}" destId="{F8E3430D-FA4D-4F1B-A8AA-C6FCFADBC407}" srcOrd="1" destOrd="0" presId="urn:microsoft.com/office/officeart/2008/layout/LinedList"/>
    <dgm:cxn modelId="{40F98019-A83D-49B1-866C-5D7A7EF4DB62}" type="presParOf" srcId="{4113B364-FA8B-4066-BA9D-BA9EDFB01E2B}" destId="{116EFA45-1E60-4BB4-B411-CE38B15B5476}" srcOrd="2" destOrd="0" presId="urn:microsoft.com/office/officeart/2008/layout/LinedList"/>
    <dgm:cxn modelId="{00F580CF-8529-43ED-9FB7-9897E52C1587}" type="presParOf" srcId="{53F18BDB-1E7A-4150-AF44-7E9D859951AC}" destId="{8562E07A-1B98-40D0-84B1-CF0089AC35A4}" srcOrd="17" destOrd="0" presId="urn:microsoft.com/office/officeart/2008/layout/LinedList"/>
    <dgm:cxn modelId="{7499F431-1B10-4B69-ACB7-4F4CF82B81B1}" type="presParOf" srcId="{53F18BDB-1E7A-4150-AF44-7E9D859951AC}" destId="{B687871F-5139-4DED-B07C-64D65C56C547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E4A59-B4D7-4BD6-98F6-46BDA9AA0BEA}">
      <dsp:nvSpPr>
        <dsp:cNvPr id="0" name=""/>
        <dsp:cNvSpPr/>
      </dsp:nvSpPr>
      <dsp:spPr>
        <a:xfrm>
          <a:off x="0" y="0"/>
          <a:ext cx="842493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AF7C6E-2EEE-4014-9350-BC11873095B0}">
      <dsp:nvSpPr>
        <dsp:cNvPr id="0" name=""/>
        <dsp:cNvSpPr/>
      </dsp:nvSpPr>
      <dsp:spPr>
        <a:xfrm>
          <a:off x="0" y="0"/>
          <a:ext cx="1684987" cy="5544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 smtClean="0"/>
            <a:t>Scopo principale degli interventi terapeutici deve essere quello di aumentare il benessere globale del bambino.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 smtClean="0"/>
            <a:t>In particolare gli interventi terapeutici devono:</a:t>
          </a:r>
          <a:endParaRPr lang="it-IT" sz="2300" kern="1200" dirty="0"/>
        </a:p>
      </dsp:txBody>
      <dsp:txXfrm>
        <a:off x="0" y="0"/>
        <a:ext cx="1684987" cy="5544616"/>
      </dsp:txXfrm>
    </dsp:sp>
    <dsp:sp modelId="{5D54003B-0AB2-40B7-B3BD-2D8A529D9763}">
      <dsp:nvSpPr>
        <dsp:cNvPr id="0" name=""/>
        <dsp:cNvSpPr/>
      </dsp:nvSpPr>
      <dsp:spPr>
        <a:xfrm>
          <a:off x="1811361" y="43655"/>
          <a:ext cx="6613574" cy="873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Tendere a migliorare le relazioni interpersonali con genitori, fratelli, insegnanti e coetanei</a:t>
          </a:r>
          <a:endParaRPr lang="it-IT" sz="2400" kern="1200" dirty="0"/>
        </a:p>
      </dsp:txBody>
      <dsp:txXfrm>
        <a:off x="1811361" y="43655"/>
        <a:ext cx="6613574" cy="873114"/>
      </dsp:txXfrm>
    </dsp:sp>
    <dsp:sp modelId="{736EDB8C-B38C-4800-8531-3A748D53F4B8}">
      <dsp:nvSpPr>
        <dsp:cNvPr id="0" name=""/>
        <dsp:cNvSpPr/>
      </dsp:nvSpPr>
      <dsp:spPr>
        <a:xfrm>
          <a:off x="1684987" y="916770"/>
          <a:ext cx="673994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A4D87D-0C47-401D-A783-ED836B9FFEED}">
      <dsp:nvSpPr>
        <dsp:cNvPr id="0" name=""/>
        <dsp:cNvSpPr/>
      </dsp:nvSpPr>
      <dsp:spPr>
        <a:xfrm>
          <a:off x="1811361" y="960426"/>
          <a:ext cx="6613574" cy="873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Diminuire i comportamenti dirompenti e inadeguati, </a:t>
          </a:r>
          <a:endParaRPr lang="it-IT" sz="2400" kern="1200" dirty="0"/>
        </a:p>
      </dsp:txBody>
      <dsp:txXfrm>
        <a:off x="1811361" y="960426"/>
        <a:ext cx="6613574" cy="873114"/>
      </dsp:txXfrm>
    </dsp:sp>
    <dsp:sp modelId="{620695DC-C633-4335-A7F9-A8B84A253707}">
      <dsp:nvSpPr>
        <dsp:cNvPr id="0" name=""/>
        <dsp:cNvSpPr/>
      </dsp:nvSpPr>
      <dsp:spPr>
        <a:xfrm>
          <a:off x="1684987" y="1833540"/>
          <a:ext cx="673994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C4CD78-37C4-4A91-AEFA-3560DE7704E5}">
      <dsp:nvSpPr>
        <dsp:cNvPr id="0" name=""/>
        <dsp:cNvSpPr/>
      </dsp:nvSpPr>
      <dsp:spPr>
        <a:xfrm>
          <a:off x="1811361" y="1877196"/>
          <a:ext cx="6613574" cy="873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Migliorare le capacità di apprendimento scolastico</a:t>
          </a:r>
          <a:endParaRPr lang="it-IT" sz="2400" kern="1200" dirty="0"/>
        </a:p>
      </dsp:txBody>
      <dsp:txXfrm>
        <a:off x="1811361" y="1877196"/>
        <a:ext cx="6613574" cy="873114"/>
      </dsp:txXfrm>
    </dsp:sp>
    <dsp:sp modelId="{33455AA3-A476-456F-BED4-87DD70197271}">
      <dsp:nvSpPr>
        <dsp:cNvPr id="0" name=""/>
        <dsp:cNvSpPr/>
      </dsp:nvSpPr>
      <dsp:spPr>
        <a:xfrm>
          <a:off x="1684987" y="2750310"/>
          <a:ext cx="673994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02195E-5DF0-47F4-B7D3-7DFD7406213C}">
      <dsp:nvSpPr>
        <dsp:cNvPr id="0" name=""/>
        <dsp:cNvSpPr/>
      </dsp:nvSpPr>
      <dsp:spPr>
        <a:xfrm>
          <a:off x="1811361" y="2793966"/>
          <a:ext cx="6613574" cy="873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Migliorare le capacità di apprendimento scolastico</a:t>
          </a:r>
          <a:endParaRPr lang="it-IT" sz="2400" kern="1200" dirty="0"/>
        </a:p>
      </dsp:txBody>
      <dsp:txXfrm>
        <a:off x="1811361" y="2793966"/>
        <a:ext cx="6613574" cy="873114"/>
      </dsp:txXfrm>
    </dsp:sp>
    <dsp:sp modelId="{DD9FDCB1-4564-44B5-B99F-80D1536CAA54}">
      <dsp:nvSpPr>
        <dsp:cNvPr id="0" name=""/>
        <dsp:cNvSpPr/>
      </dsp:nvSpPr>
      <dsp:spPr>
        <a:xfrm>
          <a:off x="1684987" y="3667081"/>
          <a:ext cx="673994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B8E556-E1CC-434A-B526-D09C5756CD19}">
      <dsp:nvSpPr>
        <dsp:cNvPr id="0" name=""/>
        <dsp:cNvSpPr/>
      </dsp:nvSpPr>
      <dsp:spPr>
        <a:xfrm>
          <a:off x="1811361" y="3710736"/>
          <a:ext cx="6613574" cy="873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Migliorare l’autonomia e l’autostima</a:t>
          </a:r>
          <a:endParaRPr lang="it-IT" sz="2400" kern="1200" dirty="0"/>
        </a:p>
      </dsp:txBody>
      <dsp:txXfrm>
        <a:off x="1811361" y="3710736"/>
        <a:ext cx="6613574" cy="873114"/>
      </dsp:txXfrm>
    </dsp:sp>
    <dsp:sp modelId="{3A632D30-651C-49E3-A9D3-F48FA2F32D53}">
      <dsp:nvSpPr>
        <dsp:cNvPr id="0" name=""/>
        <dsp:cNvSpPr/>
      </dsp:nvSpPr>
      <dsp:spPr>
        <a:xfrm>
          <a:off x="1684987" y="4583851"/>
          <a:ext cx="673994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E3430D-FA4D-4F1B-A8AA-C6FCFADBC407}">
      <dsp:nvSpPr>
        <dsp:cNvPr id="0" name=""/>
        <dsp:cNvSpPr/>
      </dsp:nvSpPr>
      <dsp:spPr>
        <a:xfrm>
          <a:off x="1811361" y="4627507"/>
          <a:ext cx="6613574" cy="873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Migliorare l’accettabilità sociale</a:t>
          </a:r>
          <a:endParaRPr lang="it-IT" sz="2400" kern="1200" dirty="0"/>
        </a:p>
      </dsp:txBody>
      <dsp:txXfrm>
        <a:off x="1811361" y="4627507"/>
        <a:ext cx="6613574" cy="873114"/>
      </dsp:txXfrm>
    </dsp:sp>
    <dsp:sp modelId="{8562E07A-1B98-40D0-84B1-CF0089AC35A4}">
      <dsp:nvSpPr>
        <dsp:cNvPr id="0" name=""/>
        <dsp:cNvSpPr/>
      </dsp:nvSpPr>
      <dsp:spPr>
        <a:xfrm>
          <a:off x="1684987" y="5500621"/>
          <a:ext cx="673994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199DF-4E9D-4F5C-9414-1FC615955CF1}" type="datetimeFigureOut">
              <a:rPr lang="it-IT" smtClean="0"/>
              <a:t>13/05/2015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BBE27-0FF2-4887-9D19-CC89F829C3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8028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9933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2D6B50-04A7-4FBC-8A2F-39A51FF7A320}" type="slidenum">
              <a:rPr lang="it-IT" smtClean="0">
                <a:solidFill>
                  <a:prstClr val="black"/>
                </a:solidFill>
              </a:rPr>
              <a:pPr/>
              <a:t>2</a:t>
            </a:fld>
            <a:endParaRPr lang="it-IT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dirty="0" err="1" smtClean="0"/>
              <a:t>Conditio</a:t>
            </a:r>
            <a:r>
              <a:rPr lang="it-IT" dirty="0" smtClean="0"/>
              <a:t> sine qua non</a:t>
            </a:r>
            <a:r>
              <a:rPr lang="it-IT" baseline="0" dirty="0" smtClean="0"/>
              <a:t>= condizione senza la quale (non si può verificare un evento).</a:t>
            </a:r>
            <a:endParaRPr lang="it-IT" dirty="0" smtClean="0"/>
          </a:p>
        </p:txBody>
      </p:sp>
      <p:sp>
        <p:nvSpPr>
          <p:cNvPr id="9933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2D6B50-04A7-4FBC-8A2F-39A51FF7A320}" type="slidenum">
              <a:rPr lang="it-IT" smtClean="0">
                <a:solidFill>
                  <a:prstClr val="black"/>
                </a:solidFill>
              </a:rPr>
              <a:pPr/>
              <a:t>3</a:t>
            </a:fld>
            <a:endParaRPr lang="it-IT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9933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2D6B50-04A7-4FBC-8A2F-39A51FF7A320}" type="slidenum">
              <a:rPr lang="it-IT" smtClean="0">
                <a:solidFill>
                  <a:prstClr val="black"/>
                </a:solidFill>
              </a:rPr>
              <a:pPr/>
              <a:t>4</a:t>
            </a:fld>
            <a:endParaRPr lang="it-IT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BBE27-0FF2-4887-9D19-CC89F829C3B8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241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BBE27-0FF2-4887-9D19-CC89F829C3B8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6011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1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10" Type="http://schemas.openxmlformats.org/officeDocument/2006/relationships/tags" Target="../tags/tag15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image" Target="../media/image1.png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15" Type="http://schemas.openxmlformats.org/officeDocument/2006/relationships/image" Target="../media/image4.gif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>
            <p:custDataLst>
              <p:tags r:id="rId1"/>
            </p:custDataLst>
          </p:nvPr>
        </p:nvSpPr>
        <p:spPr>
          <a:xfrm>
            <a:off x="0" y="-26988"/>
            <a:ext cx="9144000" cy="5270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asellaDiTesto 4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142875" y="0"/>
            <a:ext cx="9001125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b="1" dirty="0" smtClean="0">
                <a:solidFill>
                  <a:prstClr val="white"/>
                </a:solidFill>
                <a:latin typeface="Calibri"/>
              </a:rPr>
              <a:t>Corso di </a:t>
            </a:r>
            <a:r>
              <a:rPr lang="en-US" b="1" dirty="0" err="1" smtClean="0">
                <a:solidFill>
                  <a:prstClr val="white"/>
                </a:solidFill>
                <a:latin typeface="Calibri"/>
              </a:rPr>
              <a:t>Didattica</a:t>
            </a:r>
            <a:r>
              <a:rPr lang="en-US" b="1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en-US" b="1" dirty="0" err="1" smtClean="0">
                <a:solidFill>
                  <a:prstClr val="white"/>
                </a:solidFill>
                <a:latin typeface="Calibri"/>
              </a:rPr>
              <a:t>Speciale</a:t>
            </a:r>
          </a:p>
          <a:p>
            <a:pPr eaLnBrk="1" hangingPunct="1">
              <a:defRPr/>
            </a:pPr>
            <a:endParaRPr lang="en-US" sz="1400" b="1" dirty="0" smtClean="0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6" name="Rettangolo 5"/>
          <p:cNvSpPr/>
          <p:nvPr>
            <p:custDataLst>
              <p:tags r:id="rId3"/>
            </p:custDataLst>
          </p:nvPr>
        </p:nvSpPr>
        <p:spPr>
          <a:xfrm>
            <a:off x="0" y="6310313"/>
            <a:ext cx="9151938" cy="5476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000" dirty="0">
              <a:solidFill>
                <a:prstClr val="white"/>
              </a:solidFill>
              <a:latin typeface="Garamond" pitchFamily="18" charset="0"/>
            </a:endParaRPr>
          </a:p>
        </p:txBody>
      </p:sp>
      <p:cxnSp>
        <p:nvCxnSpPr>
          <p:cNvPr id="7" name="Connettore 1 6"/>
          <p:cNvCxnSpPr/>
          <p:nvPr>
            <p:custDataLst>
              <p:tags r:id="rId4"/>
            </p:custDataLst>
          </p:nvPr>
        </p:nvCxnSpPr>
        <p:spPr>
          <a:xfrm flipH="1">
            <a:off x="646113" y="2143125"/>
            <a:ext cx="856932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8" name="Picture 14" descr="Senza-titolo-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500063"/>
            <a:ext cx="7429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ttore 1 8"/>
          <p:cNvCxnSpPr/>
          <p:nvPr>
            <p:custDataLst>
              <p:tags r:id="rId6"/>
            </p:custDataLst>
          </p:nvPr>
        </p:nvCxnSpPr>
        <p:spPr>
          <a:xfrm rot="5400000">
            <a:off x="-36513" y="2820988"/>
            <a:ext cx="1357313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>
            <p:custDataLst>
              <p:tags r:id="rId7"/>
            </p:custDataLst>
          </p:nvPr>
        </p:nvCxnSpPr>
        <p:spPr>
          <a:xfrm rot="10800000">
            <a:off x="3714750" y="3643313"/>
            <a:ext cx="5429250" cy="15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18F93-20CB-45E1-B413-0F55C7A7D1BC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egnaposto piè di pagina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egnaposto numero diapositiva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434FA-1F02-4C7C-9B0B-DAA9FA2E49B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48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25A20-1478-4E15-96B4-48271641328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AEFC7-12E7-4F2E-A244-C9C6EC6C53F7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62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A5006-326A-4B17-8A33-16F522A30DED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B0C76-BADF-4F09-AC3F-879880702FB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953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Unisa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2" cstate="print">
            <a:lum bright="70000" contrast="-70000"/>
          </a:blip>
          <a:srcRect l="50650"/>
          <a:stretch>
            <a:fillRect/>
          </a:stretch>
        </p:blipFill>
        <p:spPr bwMode="auto">
          <a:xfrm>
            <a:off x="34925" y="2492375"/>
            <a:ext cx="1273175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>
            <p:custDataLst>
              <p:tags r:id="rId2"/>
            </p:custDataLst>
          </p:nvPr>
        </p:nvSpPr>
        <p:spPr>
          <a:xfrm>
            <a:off x="-7938" y="6337300"/>
            <a:ext cx="9151938" cy="547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000" dirty="0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6" name="Rettangolo 5"/>
          <p:cNvSpPr/>
          <p:nvPr>
            <p:custDataLst>
              <p:tags r:id="rId3"/>
            </p:custDataLst>
          </p:nvPr>
        </p:nvSpPr>
        <p:spPr>
          <a:xfrm>
            <a:off x="0" y="-26988"/>
            <a:ext cx="9144000" cy="5270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Connettore 1 6"/>
          <p:cNvCxnSpPr/>
          <p:nvPr>
            <p:custDataLst>
              <p:tags r:id="rId4"/>
            </p:custDataLst>
          </p:nvPr>
        </p:nvCxnSpPr>
        <p:spPr>
          <a:xfrm flipH="1">
            <a:off x="539750" y="1571625"/>
            <a:ext cx="856932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8" name="Picture 14" descr="Senza-titolo-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00063"/>
            <a:ext cx="7429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42875" y="0"/>
            <a:ext cx="9001125" cy="3698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it-IT" b="1" dirty="0" smtClean="0">
                <a:solidFill>
                  <a:prstClr val="white"/>
                </a:solidFill>
              </a:rPr>
              <a:t>Corso di Didattica Speciale</a:t>
            </a:r>
            <a:endParaRPr lang="en-US" b="1" dirty="0" smtClean="0">
              <a:solidFill>
                <a:prstClr val="white"/>
              </a:solidFill>
              <a:latin typeface="Garamond" pitchFamily="18" charset="0"/>
            </a:endParaRPr>
          </a:p>
        </p:txBody>
      </p:sp>
      <p:pic>
        <p:nvPicPr>
          <p:cNvPr id="10" name="Immagine 12" descr="aereoplanino copia.jp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0" y="1643063"/>
            <a:ext cx="4214813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35156" y="650068"/>
            <a:ext cx="7951644" cy="850106"/>
          </a:xfrm>
        </p:spPr>
        <p:txBody>
          <a:bodyPr>
            <a:normAutofit/>
          </a:bodyPr>
          <a:lstStyle>
            <a:lvl1pPr>
              <a:defRPr sz="3600">
                <a:latin typeface="Garamond" pitchFamily="18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28662" y="1600200"/>
            <a:ext cx="7929618" cy="4525963"/>
          </a:xfrm>
        </p:spPr>
        <p:txBody>
          <a:bodyPr/>
          <a:lstStyle>
            <a:lvl1pPr marL="342900" indent="-342900" algn="just">
              <a:buFontTx/>
              <a:buBlip>
                <a:blip r:embed="rId15"/>
              </a:buBlip>
              <a:defRPr>
                <a:latin typeface="Garamond" pitchFamily="18" charset="0"/>
              </a:defRPr>
            </a:lvl1pPr>
            <a:lvl2pPr marL="742950" indent="-285750" algn="just">
              <a:buFontTx/>
              <a:buBlip>
                <a:blip r:embed="rId15"/>
              </a:buBlip>
              <a:defRPr>
                <a:latin typeface="Garamond" pitchFamily="18" charset="0"/>
              </a:defRPr>
            </a:lvl2pPr>
            <a:lvl3pPr marL="1143000" indent="-228600" algn="just">
              <a:buFontTx/>
              <a:buBlip>
                <a:blip r:embed="rId15"/>
              </a:buBlip>
              <a:defRPr>
                <a:latin typeface="Garamond" pitchFamily="18" charset="0"/>
              </a:defRPr>
            </a:lvl3pPr>
            <a:lvl4pPr marL="1600200" indent="-228600" algn="just">
              <a:buFontTx/>
              <a:buBlip>
                <a:blip r:embed="rId15"/>
              </a:buBlip>
              <a:defRPr>
                <a:latin typeface="Garamond" pitchFamily="18" charset="0"/>
              </a:defRPr>
            </a:lvl4pPr>
            <a:lvl5pPr marL="2057400" indent="-228600" algn="just">
              <a:buFontTx/>
              <a:buBlip>
                <a:blip r:embed="rId15"/>
              </a:buBlip>
              <a:defRPr>
                <a:latin typeface="Garamond" pitchFamily="18" charset="0"/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928688" y="6357938"/>
            <a:ext cx="1042987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EA4CCBB-E08E-4E82-BFDC-44AC19B04568}" type="datetimeFigureOut">
              <a:rPr lang="it-IT">
                <a:solidFill>
                  <a:prstClr val="white"/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3" name="Segnaposto numero diapositiva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786563" y="6350000"/>
            <a:ext cx="21336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4699434-769A-4C9F-B916-D3CFFC8E6107}" type="slidenum">
              <a:rPr lang="it-IT">
                <a:solidFill>
                  <a:prstClr val="white"/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063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FE9BD-34CF-4138-8FD0-9A46E207B4E3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09BF0-B67E-42A8-90C7-53C5A6E8A287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50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Garamond" pitchFamily="18" charset="0"/>
              </a:defRPr>
            </a:lvl1pPr>
            <a:lvl2pPr>
              <a:defRPr sz="2400">
                <a:latin typeface="Garamond" pitchFamily="18" charset="0"/>
              </a:defRPr>
            </a:lvl2pPr>
            <a:lvl3pPr>
              <a:defRPr sz="2000">
                <a:latin typeface="Garamond" pitchFamily="18" charset="0"/>
              </a:defRPr>
            </a:lvl3pPr>
            <a:lvl4pPr>
              <a:defRPr sz="1800">
                <a:latin typeface="Garamond" pitchFamily="18" charset="0"/>
              </a:defRPr>
            </a:lvl4pPr>
            <a:lvl5pPr>
              <a:defRPr sz="1800">
                <a:latin typeface="Garamond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Garamond" pitchFamily="18" charset="0"/>
              </a:defRPr>
            </a:lvl1pPr>
            <a:lvl2pPr>
              <a:defRPr sz="2400">
                <a:latin typeface="Garamond" pitchFamily="18" charset="0"/>
              </a:defRPr>
            </a:lvl2pPr>
            <a:lvl3pPr>
              <a:defRPr sz="2000">
                <a:latin typeface="Garamond" pitchFamily="18" charset="0"/>
              </a:defRPr>
            </a:lvl3pPr>
            <a:lvl4pPr>
              <a:defRPr sz="1800">
                <a:latin typeface="Garamond" pitchFamily="18" charset="0"/>
              </a:defRPr>
            </a:lvl4pPr>
            <a:lvl5pPr>
              <a:defRPr sz="1800">
                <a:latin typeface="Garamond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0DAAB-9FC4-497D-8FC1-9599A5798E8E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CA0DC-2E09-4FAF-8DA9-4EAA8A5AF4C0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424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Garamond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Garamond" pitchFamily="18" charset="0"/>
              </a:defRPr>
            </a:lvl1pPr>
            <a:lvl2pPr>
              <a:defRPr sz="2000">
                <a:latin typeface="Garamond" pitchFamily="18" charset="0"/>
              </a:defRPr>
            </a:lvl2pPr>
            <a:lvl3pPr>
              <a:defRPr sz="1800">
                <a:latin typeface="Garamond" pitchFamily="18" charset="0"/>
              </a:defRPr>
            </a:lvl3pPr>
            <a:lvl4pPr>
              <a:defRPr sz="1600">
                <a:latin typeface="Garamond" pitchFamily="18" charset="0"/>
              </a:defRPr>
            </a:lvl4pPr>
            <a:lvl5pPr>
              <a:defRPr sz="1600">
                <a:latin typeface="Garamond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Garamond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Garamond" pitchFamily="18" charset="0"/>
              </a:defRPr>
            </a:lvl1pPr>
            <a:lvl2pPr>
              <a:defRPr sz="2000">
                <a:latin typeface="Garamond" pitchFamily="18" charset="0"/>
              </a:defRPr>
            </a:lvl2pPr>
            <a:lvl3pPr>
              <a:defRPr sz="1800">
                <a:latin typeface="Garamond" pitchFamily="18" charset="0"/>
              </a:defRPr>
            </a:lvl3pPr>
            <a:lvl4pPr>
              <a:defRPr sz="1600">
                <a:latin typeface="Garamond" pitchFamily="18" charset="0"/>
              </a:defRPr>
            </a:lvl4pPr>
            <a:lvl5pPr>
              <a:defRPr sz="1600">
                <a:latin typeface="Garamond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5D02-FA4B-4A7C-BAE3-4928748871A0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412E9-D9AF-4C17-9F91-0B46A233B1AC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51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E54BC-D898-404C-B4C1-3C375FD5442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52372-66F3-4741-97AA-3913EE59516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31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18818-6B0A-409A-BD30-DDA02409BBA7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98967-78C7-4F4F-97D4-D8A1B5ECEA4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655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CDE6-4BE5-414F-9418-569E63106481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C4EDA-4E7B-42DD-BC99-9C01076E44BA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654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CC6A4-97E9-473E-A85A-8AF0743C67D6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E6914-12F8-44DD-98D8-7ACED013B51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26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15CBF7-6EC7-4256-BE6A-0F9536B6CD8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13/05/2015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3F0CE6-CACB-4660-96FE-07452102BD02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24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v47aSsrdE8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ADHD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Prof. Stefano Di Tore</a:t>
            </a:r>
          </a:p>
        </p:txBody>
      </p:sp>
      <p:pic>
        <p:nvPicPr>
          <p:cNvPr id="4" name="Immagine 1" descr="logounis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3908" y="548680"/>
            <a:ext cx="1539875" cy="1439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66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b="1" dirty="0" err="1"/>
              <a:t>Continuous</a:t>
            </a:r>
            <a:r>
              <a:rPr lang="it-IT" b="1" dirty="0"/>
              <a:t> Performance Test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28662" y="1600200"/>
            <a:ext cx="7929618" cy="4421088"/>
          </a:xfrm>
        </p:spPr>
        <p:txBody>
          <a:bodyPr/>
          <a:lstStyle/>
          <a:p>
            <a:pPr marL="0" indent="0">
              <a:buNone/>
            </a:pPr>
            <a:r>
              <a:rPr lang="it-IT" sz="2800" dirty="0"/>
              <a:t>I ricercatori che hanno utilizzato il CPT ritengono che le componenti psicologiche indagate siano dunque l’attenzione sostenuta, i cui deficit sono “misurati” dal numero di omissioni (ovvero quando il soggetto non rispondeva in corrispondenza della presentazione dello stimolo target) (</a:t>
            </a:r>
            <a:r>
              <a:rPr lang="it-IT" sz="2800" dirty="0" err="1"/>
              <a:t>Eliason</a:t>
            </a:r>
            <a:r>
              <a:rPr lang="it-IT" sz="2800" dirty="0"/>
              <a:t> &amp; Richman,1987; </a:t>
            </a:r>
            <a:r>
              <a:rPr lang="it-IT" sz="2800" dirty="0" err="1"/>
              <a:t>Halperin</a:t>
            </a:r>
            <a:r>
              <a:rPr lang="it-IT" sz="2800" dirty="0"/>
              <a:t>, 1991) e l’impulsività, correlata al numero di falsi positivi (quando il soggetto dava una risposta in corrispondenza della presentazione di uno stimolo </a:t>
            </a:r>
            <a:r>
              <a:rPr lang="it-IT" sz="2800" dirty="0" err="1"/>
              <a:t>distrattore</a:t>
            </a:r>
            <a:r>
              <a:rPr lang="it-IT" sz="2800" dirty="0"/>
              <a:t>).</a:t>
            </a:r>
          </a:p>
          <a:p>
            <a:pPr marL="0" indent="0">
              <a:buNone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04557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b="1" dirty="0" err="1"/>
              <a:t>Continuous</a:t>
            </a:r>
            <a:r>
              <a:rPr lang="it-IT" b="1" dirty="0"/>
              <a:t> Performance Test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28662" y="1600201"/>
            <a:ext cx="7929618" cy="4349080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Douglas e </a:t>
            </a:r>
            <a:r>
              <a:rPr lang="it-IT" dirty="0" err="1"/>
              <a:t>Peters</a:t>
            </a:r>
            <a:r>
              <a:rPr lang="it-IT" dirty="0"/>
              <a:t> nel 1979 furono i primi che sottolinearono la presenza di problemi cognitivi nei bambini con iperattività attraverso l’analisi delle prestazioni al CPT: i bambini con difficoltà di attenzione e iperattività commettevano un maggior numero di omissioni, falsi positivi e mostravano una caduta della prestazione durante lo svolgimento della prova. 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72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b="1" dirty="0" err="1"/>
              <a:t>Continuous</a:t>
            </a:r>
            <a:r>
              <a:rPr lang="it-IT" b="1" dirty="0"/>
              <a:t> Performance Test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28662" y="1600200"/>
            <a:ext cx="7929618" cy="3196952"/>
          </a:xfrm>
        </p:spPr>
        <p:txBody>
          <a:bodyPr/>
          <a:lstStyle/>
          <a:p>
            <a:pPr marL="0" indent="0">
              <a:buNone/>
            </a:pPr>
            <a:r>
              <a:rPr lang="it-IT" sz="2400" dirty="0" smtClean="0"/>
              <a:t>Le </a:t>
            </a:r>
            <a:r>
              <a:rPr lang="it-IT" sz="2400" b="1" dirty="0" smtClean="0"/>
              <a:t>variabili</a:t>
            </a:r>
            <a:r>
              <a:rPr lang="it-IT" sz="2400" dirty="0" smtClean="0"/>
              <a:t> </a:t>
            </a:r>
            <a:r>
              <a:rPr lang="it-IT" sz="2400" dirty="0"/>
              <a:t>che possono influire sulla prestazione al </a:t>
            </a:r>
            <a:r>
              <a:rPr lang="it-IT" sz="2400" dirty="0" smtClean="0"/>
              <a:t>CPT possono essere: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400" dirty="0" smtClean="0"/>
              <a:t>fattori </a:t>
            </a:r>
            <a:r>
              <a:rPr lang="it-IT" sz="2400" dirty="0"/>
              <a:t>di personalità, come il tratto psicologico dell’estroversione-introversione, legato al livello di attivazione fisiologica </a:t>
            </a:r>
            <a:r>
              <a:rPr lang="it-IT" sz="2400" dirty="0" smtClean="0"/>
              <a:t>caratteriale;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400" dirty="0" smtClean="0"/>
              <a:t>l’età</a:t>
            </a:r>
            <a:r>
              <a:rPr lang="it-IT" sz="2400" dirty="0"/>
              <a:t>, dove lo sviluppo permette un incremento delle capacità </a:t>
            </a:r>
            <a:r>
              <a:rPr lang="it-IT" sz="2400" dirty="0" err="1"/>
              <a:t>attentive</a:t>
            </a:r>
            <a:r>
              <a:rPr lang="it-IT" sz="2400" dirty="0"/>
              <a:t>, con un salto qualitativo verso gli 8-9 anni.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1337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b="1" dirty="0" err="1"/>
              <a:t>Continuous</a:t>
            </a:r>
            <a:r>
              <a:rPr lang="it-IT" b="1" dirty="0"/>
              <a:t> Performance Test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28662" y="1600200"/>
            <a:ext cx="7929618" cy="4853136"/>
          </a:xfrm>
        </p:spPr>
        <p:txBody>
          <a:bodyPr/>
          <a:lstStyle/>
          <a:p>
            <a:pPr marL="0" indent="0">
              <a:buNone/>
            </a:pPr>
            <a:r>
              <a:rPr lang="it-IT" sz="2800" dirty="0" smtClean="0"/>
              <a:t>Altri parametri si riferiscono alla specificità del compito. Possono essere: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 smtClean="0"/>
              <a:t>il </a:t>
            </a:r>
            <a:r>
              <a:rPr lang="it-IT" sz="2800" dirty="0"/>
              <a:t>tipo di target a cui bisogna rispondere (un solo stimolo o due in rapida successione</a:t>
            </a:r>
            <a:r>
              <a:rPr lang="it-IT" sz="2800" dirty="0" smtClean="0"/>
              <a:t>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 smtClean="0"/>
              <a:t>la </a:t>
            </a:r>
            <a:r>
              <a:rPr lang="it-IT" sz="2800" dirty="0"/>
              <a:t>durata di esposizione dello stimolo (display time, DT), l’intervallo inter-stimolo (ISI), </a:t>
            </a:r>
            <a:endParaRPr lang="it-IT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 smtClean="0"/>
              <a:t>la </a:t>
            </a:r>
            <a:r>
              <a:rPr lang="it-IT" sz="2800" dirty="0"/>
              <a:t>durata complessiva del </a:t>
            </a:r>
            <a:r>
              <a:rPr lang="it-IT" sz="2800" dirty="0" smtClean="0"/>
              <a:t>compito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 smtClean="0"/>
              <a:t>la </a:t>
            </a:r>
            <a:r>
              <a:rPr lang="it-IT" sz="2800" dirty="0"/>
              <a:t>percentuale di stimoli target all’interno del compito. </a:t>
            </a:r>
          </a:p>
          <a:p>
            <a:pPr marL="0" indent="0">
              <a:buNone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93463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dirty="0" smtClean="0"/>
              <a:t>Il software CPT*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1600201"/>
            <a:ext cx="8246720" cy="4637112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La prova prevede di colpire dei bersagli in movimento i quali il soggetto deve premere la barra spaziatrice. Sono due gli stimoli in sequenza </a:t>
            </a:r>
            <a:r>
              <a:rPr lang="it-IT" dirty="0"/>
              <a:t>H rossa e T blu; mentre gli stimoli </a:t>
            </a:r>
            <a:r>
              <a:rPr lang="it-IT" dirty="0" err="1"/>
              <a:t>distrattori</a:t>
            </a:r>
            <a:r>
              <a:rPr lang="it-IT" dirty="0"/>
              <a:t> sono altre lettere di diversi colori.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La prova ha la durata di 8 minuti, vengono presentati 480 stimoli al ritmo di 1 al secondo. </a:t>
            </a:r>
            <a:endParaRPr lang="it-IT" dirty="0"/>
          </a:p>
          <a:p>
            <a:pPr marL="0" indent="0">
              <a:buNone/>
            </a:pPr>
            <a:r>
              <a:rPr lang="it-IT" dirty="0">
                <a:hlinkClick r:id="rId2"/>
              </a:rPr>
              <a:t>https://www.youtube.com/watch?v=Jv47aSsrdE8</a:t>
            </a:r>
            <a:endParaRPr lang="it-IT" dirty="0" smtClean="0"/>
          </a:p>
          <a:p>
            <a:pPr marL="0" indent="0">
              <a:buNone/>
            </a:pPr>
            <a:r>
              <a:rPr lang="it-IT" sz="1800" dirty="0" smtClean="0"/>
              <a:t>*</a:t>
            </a:r>
            <a:r>
              <a:rPr lang="it-IT" sz="1800" dirty="0"/>
              <a:t>Dipartimento di Psicologia Generale- Università di Padova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3111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dirty="0" smtClean="0"/>
              <a:t>Il software CPT*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600200"/>
            <a:ext cx="8318728" cy="4493096"/>
          </a:xfrm>
        </p:spPr>
        <p:txBody>
          <a:bodyPr/>
          <a:lstStyle/>
          <a:p>
            <a:pPr marL="0" indent="0">
              <a:buNone/>
            </a:pPr>
            <a:r>
              <a:rPr lang="it-IT" sz="2400" dirty="0"/>
              <a:t>Il software CPT prevede la registrazione di quattro parametri: </a:t>
            </a:r>
            <a:endParaRPr lang="it-IT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it-IT" sz="2400" dirty="0" smtClean="0"/>
              <a:t>il </a:t>
            </a:r>
            <a:r>
              <a:rPr lang="it-IT" sz="2400" dirty="0"/>
              <a:t>numero totale di omissioni (ovvero il numero di volte in cui il soggetto </a:t>
            </a:r>
            <a:r>
              <a:rPr lang="it-IT" sz="2400" u="sng" dirty="0"/>
              <a:t>non</a:t>
            </a:r>
            <a:r>
              <a:rPr lang="it-IT" sz="2400" dirty="0"/>
              <a:t> ha schiacciato la barra spaziatrice della tastiera in corrispondenza della presentazione del target), </a:t>
            </a:r>
            <a:endParaRPr lang="it-IT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it-IT" sz="2400" dirty="0" smtClean="0"/>
              <a:t>il </a:t>
            </a:r>
            <a:r>
              <a:rPr lang="it-IT" sz="2400" dirty="0"/>
              <a:t>numero totale di falsi positivi (ovvero il numero di volte in cui il soggetto ha schiacciato la barra in assenza del target); </a:t>
            </a:r>
            <a:endParaRPr lang="it-IT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it-IT" sz="2400" dirty="0" smtClean="0"/>
              <a:t>l’aumento </a:t>
            </a:r>
            <a:r>
              <a:rPr lang="it-IT" sz="2400" dirty="0"/>
              <a:t>del numero di omissioni tra la prima serie di 160 stimoli </a:t>
            </a:r>
            <a:r>
              <a:rPr lang="it-IT" sz="2400" dirty="0" smtClean="0"/>
              <a:t> e la </a:t>
            </a:r>
            <a:r>
              <a:rPr lang="it-IT" sz="2400" dirty="0"/>
              <a:t>terza e ultima serie di 160 stimoli </a:t>
            </a:r>
            <a:endParaRPr lang="it-IT" sz="2400" dirty="0" smtClean="0"/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r>
              <a:rPr lang="it-IT" sz="2400" dirty="0" smtClean="0"/>
              <a:t>*</a:t>
            </a:r>
            <a:r>
              <a:rPr lang="it-IT" sz="1400" dirty="0" smtClean="0"/>
              <a:t>Dipartimento di Psicologia Generale- Università di Padova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2723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dirty="0" smtClean="0"/>
              <a:t>Omissioni</a:t>
            </a:r>
            <a:endParaRPr lang="it-IT" dirty="0"/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494724"/>
              </p:ext>
            </p:extLst>
          </p:nvPr>
        </p:nvGraphicFramePr>
        <p:xfrm>
          <a:off x="827584" y="1844824"/>
          <a:ext cx="7776864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Foglio di lavoro" r:id="rId3" imgW="3676650" imgH="2495550" progId="Excel.Sheet.8">
                  <p:embed/>
                </p:oleObj>
              </mc:Choice>
              <mc:Fallback>
                <p:oleObj name="Foglio di lavoro" r:id="rId3" imgW="3676650" imgH="249555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844824"/>
                        <a:ext cx="7776864" cy="4176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77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dirty="0" smtClean="0"/>
              <a:t>Falsi positivi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63284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56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dirty="0" smtClean="0"/>
              <a:t>I risultati del software CPT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28662" y="1600200"/>
            <a:ext cx="7929618" cy="3845024"/>
          </a:xfrm>
        </p:spPr>
        <p:txBody>
          <a:bodyPr/>
          <a:lstStyle/>
          <a:p>
            <a:pPr marL="0" indent="0">
              <a:buNone/>
            </a:pPr>
            <a:r>
              <a:rPr lang="it-IT" sz="2400" dirty="0" smtClean="0"/>
              <a:t>Dall’analisi dei dati della ricerca effettuata col software emerge che </a:t>
            </a:r>
            <a:r>
              <a:rPr lang="it-IT" sz="2400" dirty="0"/>
              <a:t>esiste un trend evolutivo per quanto riguarda lo sviluppo della vigilanza e del controllo dell’impulsività in una fascia di età compresa tra i 6 e gli 11 anni. </a:t>
            </a:r>
            <a:endParaRPr lang="it-IT" sz="2400" dirty="0" smtClean="0"/>
          </a:p>
          <a:p>
            <a:pPr marL="0" indent="0">
              <a:buNone/>
            </a:pPr>
            <a:r>
              <a:rPr lang="it-IT" sz="2400" dirty="0" smtClean="0"/>
              <a:t>In </a:t>
            </a:r>
            <a:r>
              <a:rPr lang="it-IT" sz="2400" dirty="0"/>
              <a:t>particolare, con l’avanzare dell’età si nota una diminuzione del numero di omissioni, che secondo alcuni è un indice dell’aumento delle abilità </a:t>
            </a:r>
            <a:r>
              <a:rPr lang="it-IT" sz="2400" dirty="0" err="1"/>
              <a:t>attentive</a:t>
            </a:r>
            <a:r>
              <a:rPr lang="it-IT" sz="2400" dirty="0"/>
              <a:t> (</a:t>
            </a:r>
            <a:r>
              <a:rPr lang="it-IT" sz="2400" dirty="0" err="1" smtClean="0"/>
              <a:t>Eliason</a:t>
            </a:r>
            <a:r>
              <a:rPr lang="it-IT" sz="2400" dirty="0"/>
              <a:t>,</a:t>
            </a:r>
            <a:r>
              <a:rPr lang="it-IT" sz="2400" dirty="0" smtClean="0"/>
              <a:t> </a:t>
            </a:r>
            <a:r>
              <a:rPr lang="it-IT" sz="2400" dirty="0"/>
              <a:t>Richman,1987; </a:t>
            </a:r>
            <a:r>
              <a:rPr lang="it-IT" sz="2400" dirty="0" err="1" smtClean="0"/>
              <a:t>Halperin</a:t>
            </a:r>
            <a:r>
              <a:rPr lang="it-IT" sz="2400" dirty="0" smtClean="0"/>
              <a:t>, </a:t>
            </a:r>
            <a:r>
              <a:rPr lang="it-IT" sz="2400" dirty="0"/>
              <a:t>1991), mentre secondo altri è semplicemente un fenomeno secondario alla capacità di resistere alla noia (la vigilanza, appunto) (Van </a:t>
            </a:r>
            <a:r>
              <a:rPr lang="it-IT" sz="2400" dirty="0" err="1"/>
              <a:t>der</a:t>
            </a:r>
            <a:r>
              <a:rPr lang="it-IT" sz="2400" dirty="0"/>
              <a:t> </a:t>
            </a:r>
            <a:r>
              <a:rPr lang="it-IT" sz="2400" dirty="0" err="1"/>
              <a:t>Meere</a:t>
            </a:r>
            <a:r>
              <a:rPr lang="it-IT" sz="2400" dirty="0"/>
              <a:t>, 1998).</a:t>
            </a:r>
          </a:p>
        </p:txBody>
      </p:sp>
    </p:spTree>
    <p:extLst>
      <p:ext uri="{BB962C8B-B14F-4D97-AF65-F5344CB8AC3E}">
        <p14:creationId xmlns:p14="http://schemas.microsoft.com/office/powerpoint/2010/main" val="222350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olo 1"/>
          <p:cNvSpPr>
            <a:spLocks noGrp="1"/>
          </p:cNvSpPr>
          <p:nvPr>
            <p:ph type="title"/>
          </p:nvPr>
        </p:nvSpPr>
        <p:spPr>
          <a:xfrm>
            <a:off x="735013" y="649288"/>
            <a:ext cx="8408987" cy="850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b="1" dirty="0"/>
              <a:t>Alterazioni Neuroanatomiche e nella trasmissione Neuronale</a:t>
            </a:r>
            <a:endParaRPr lang="it-IT" b="1" dirty="0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205680" y="1745734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La corteccia </a:t>
            </a:r>
            <a:r>
              <a:rPr lang="it-IT" sz="2400" dirty="0" err="1"/>
              <a:t>pre</a:t>
            </a:r>
            <a:r>
              <a:rPr lang="it-IT" sz="2400" dirty="0"/>
              <a:t>-frontale e i due gangli basali, il nucleo caudato e il globo pallido sono meno estesi nei bambini affetti da ADHD.</a:t>
            </a:r>
          </a:p>
          <a:p>
            <a:endParaRPr lang="it-IT" sz="2400" dirty="0"/>
          </a:p>
          <a:p>
            <a:r>
              <a:rPr lang="it-IT" sz="2400" dirty="0"/>
              <a:t>Anche il cervelletto è di dimensioni inferiori rispetto alla norma. </a:t>
            </a:r>
          </a:p>
        </p:txBody>
      </p:sp>
    </p:spTree>
    <p:extLst>
      <p:ext uri="{BB962C8B-B14F-4D97-AF65-F5344CB8AC3E}">
        <p14:creationId xmlns:p14="http://schemas.microsoft.com/office/powerpoint/2010/main" val="200126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olo 1"/>
          <p:cNvSpPr>
            <a:spLocks noGrp="1"/>
          </p:cNvSpPr>
          <p:nvPr>
            <p:ph type="title"/>
          </p:nvPr>
        </p:nvSpPr>
        <p:spPr>
          <a:xfrm>
            <a:off x="735013" y="649288"/>
            <a:ext cx="8408987" cy="850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b="1" dirty="0"/>
              <a:t>Alterazioni Neuroanatomiche e nella trasmissione Neuronale</a:t>
            </a:r>
            <a:endParaRPr lang="it-IT" b="1" dirty="0" smtClean="0"/>
          </a:p>
        </p:txBody>
      </p:sp>
      <p:sp>
        <p:nvSpPr>
          <p:cNvPr id="2" name="Rettangolo 1"/>
          <p:cNvSpPr/>
          <p:nvPr/>
        </p:nvSpPr>
        <p:spPr>
          <a:xfrm>
            <a:off x="755576" y="1859340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/>
              <a:t>La corteccia </a:t>
            </a:r>
            <a:r>
              <a:rPr lang="it-IT" sz="2400" dirty="0" err="1"/>
              <a:t>pre</a:t>
            </a:r>
            <a:r>
              <a:rPr lang="it-IT" sz="2400" dirty="0"/>
              <a:t>-frontale destra è coinvolta nella programmazione del comportamento, nella resistenza alle distrazioni e nello sviluppo della consapevolezza del sé e del tempo.</a:t>
            </a:r>
          </a:p>
          <a:p>
            <a:r>
              <a:rPr lang="it-IT" sz="2400" dirty="0"/>
              <a:t>Il Nucleo caudato e il globo pallido agiscono interrompendo le risposte </a:t>
            </a:r>
            <a:r>
              <a:rPr lang="it-IT" sz="2400" dirty="0" err="1"/>
              <a:t>autometiche</a:t>
            </a:r>
            <a:r>
              <a:rPr lang="it-IT" sz="2400" dirty="0"/>
              <a:t> per consentire una decisione più accurata da parte della corteccia e per coordinare gli impulsi che attraverso i neuroni raggiungono le diverse regioni della corteccia.</a:t>
            </a: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84170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85720" y="1762205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i="1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i="1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i="1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i="1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1615384216"/>
              </p:ext>
            </p:extLst>
          </p:nvPr>
        </p:nvGraphicFramePr>
        <p:xfrm>
          <a:off x="467544" y="692696"/>
          <a:ext cx="842493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739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Interventi psicologici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/>
              <a:t>Lavoro con i genitori (</a:t>
            </a:r>
            <a:r>
              <a:rPr lang="it-IT" b="1" dirty="0" err="1"/>
              <a:t>parent</a:t>
            </a:r>
            <a:r>
              <a:rPr lang="it-IT" b="1" dirty="0"/>
              <a:t> training)</a:t>
            </a:r>
          </a:p>
          <a:p>
            <a:pPr marL="0" indent="0">
              <a:buNone/>
            </a:pPr>
            <a:r>
              <a:rPr lang="it-IT" dirty="0"/>
              <a:t>Ha lo scopo di favorire la comprensione dei comportamenti del bambino, favorire strategie per la loro gestione e modificazione, migliorare la qualità delle interazioni all’interno della famiglia e con il contesto sociale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187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Interventi psicologici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/>
              <a:t>Lavoro con gli insegnanti</a:t>
            </a:r>
          </a:p>
          <a:p>
            <a:pPr marL="0" indent="0">
              <a:buNone/>
            </a:pPr>
            <a:r>
              <a:rPr lang="it-IT" dirty="0"/>
              <a:t>Ha lo scopo di favorire un’adeguata inclusione scolastica del bambino, di ristrutturare la percezione del contesto scolastico e di consentire strategie educative più efficaci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362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5576" y="1988841"/>
            <a:ext cx="7929618" cy="3456384"/>
          </a:xfrm>
        </p:spPr>
        <p:txBody>
          <a:bodyPr/>
          <a:lstStyle/>
          <a:p>
            <a:pPr marL="0" indent="0" algn="ctr">
              <a:buNone/>
            </a:pPr>
            <a:r>
              <a:rPr lang="it-IT" b="1" dirty="0"/>
              <a:t>IL CONTINUOUS PERFORMANCE TEST AL COMPUTER: UNO STRUMENTO PER LA VALUTAZIONE DELL’ATTENZIONE E DELL’IMPULSIVITA’</a:t>
            </a:r>
          </a:p>
          <a:p>
            <a:pPr marL="0" indent="0" algn="ctr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929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b="1" dirty="0" err="1" smtClean="0"/>
              <a:t>Continuous</a:t>
            </a:r>
            <a:r>
              <a:rPr lang="it-IT" b="1" dirty="0" smtClean="0"/>
              <a:t> Performance Test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28662" y="1600200"/>
            <a:ext cx="7929618" cy="4277072"/>
          </a:xfrm>
        </p:spPr>
        <p:txBody>
          <a:bodyPr/>
          <a:lstStyle/>
          <a:p>
            <a:pPr marL="0" indent="0">
              <a:buNone/>
            </a:pPr>
            <a:r>
              <a:rPr lang="it-IT" sz="2400" dirty="0"/>
              <a:t>Il </a:t>
            </a:r>
            <a:r>
              <a:rPr lang="it-IT" sz="2400" dirty="0" err="1"/>
              <a:t>Continuous</a:t>
            </a:r>
            <a:r>
              <a:rPr lang="it-IT" sz="2400" dirty="0"/>
              <a:t> Performance Test è una prova in cui si chiede al soggetto di prestare attenzione ad una serie stimoli che vengono presentati sul monitor di un computer: in corrispondenza di alcuni stimoli (target) il soggetto deve schiacciare la barra spaziatrice della tastiera, mentre alla comparsa di altri stimoli (</a:t>
            </a:r>
            <a:r>
              <a:rPr lang="it-IT" sz="2400" dirty="0" err="1"/>
              <a:t>distrattori</a:t>
            </a:r>
            <a:r>
              <a:rPr lang="it-IT" sz="2400" dirty="0"/>
              <a:t>) non deve schiacciare la barra. In questo modo è possibile registrare due parametri: il numero di volte in cui il soggetto ha omesso di schiacciare la barra, alla comparsa dei target (omissioni) e il numero di volte in cui il soggetto ha schiacciato in corrispondenza di stimoli </a:t>
            </a:r>
            <a:r>
              <a:rPr lang="it-IT" sz="2400" dirty="0" err="1"/>
              <a:t>distrattori</a:t>
            </a:r>
            <a:r>
              <a:rPr lang="it-IT" sz="2400" dirty="0"/>
              <a:t> (falsi positivi). </a:t>
            </a:r>
          </a:p>
        </p:txBody>
      </p:sp>
    </p:spTree>
    <p:extLst>
      <p:ext uri="{BB962C8B-B14F-4D97-AF65-F5344CB8AC3E}">
        <p14:creationId xmlns:p14="http://schemas.microsoft.com/office/powerpoint/2010/main" val="20414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i="1" dirty="0"/>
              <a:t>Le prime sperimentazioni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28662" y="1600201"/>
            <a:ext cx="7929618" cy="3845024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Il CPT fu introdotto da </a:t>
            </a:r>
            <a:r>
              <a:rPr lang="it-IT" dirty="0" err="1"/>
              <a:t>Rosvold</a:t>
            </a:r>
            <a:r>
              <a:rPr lang="it-IT" dirty="0"/>
              <a:t> e collaboratori nel 1956 per lo studio dei pazienti con lesioni cerebrali: lo scopo era costruire uno strumento sensibile ad individuare i deficit, specifici in tali soggetti patologici, nell’attenzione sostenuta e nella vigilanza, non rilevabili da altri test cognitivi. 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372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buBsMopO3tBqU1LsK6cs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0b2cykdUWH72FNi8xy6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l0ED9OJc7s2FEGQYAJhz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OUOba8FJyFvPEanzovtHO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q2YCKqQSaqkHcb5MzUu3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HCVnNBV2BaxSoZGXhTVdi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e7fZYTVSfM9vkmHnDfX8O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ajN55CDA8UDcoO8OD17JU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JTFkgTgGg9G4XVcSOieED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R7YTfOBV05foATqKlJj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wjQcCKdOvf7u1xmmEs4k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yHiQxFXHknRciYid5a0L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Ozkis3XulbznBE22bQHcz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g5RToY5RnjkVvhSkiaR0U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VEVIkCgdCW1OieqzFYpu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JY4cBZjWTDyEMrLwYP2sX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bvCI540cvBOrX0zG7vzF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6Xs8OWqP28v4NzATUeWH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uuUR4jHscxhWTaWQJRl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IJM9w02rUgBeOlCOSnDU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12p29khUhNfVMb4UNGqK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uuUR4jHscxhWTaWQJRl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uuUR4jHscxhWTaWQJRl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IJM9w02rUgBeOlCOSnDU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12p29khUhNfVMb4UNGqK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uuUR4jHscxhWTaWQJRl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IJM9w02rUgBeOlCOSnDU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12p29khUhNfVMb4UNGqK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uuUR4jHscxhWTaWQJRl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IJM9w02rUgBeOlCOSnDU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12p29khUhNfVMb4UNGqK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uuUR4jHscxhWTaWQJRl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IJM9w02rUgBeOlCOSnDU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IJM9w02rUgBeOlCOSnDU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12p29khUhNfVMb4UNGqK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uuUR4jHscxhWTaWQJRl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IJM9w02rUgBeOlCOSnDU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12p29khUhNfVMb4UNGqK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uuUR4jHscxhWTaWQJRl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IJM9w02rUgBeOlCOSnDU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12p29khUhNfVMb4UNGqK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uuUR4jHscxhWTaWQJRl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IJM9w02rUgBeOlCOSnDU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12p29khUhNfVMb4UNGqK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12p29khUhNfVMb4UNGqK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uuUR4jHscxhWTaWQJRl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IJM9w02rUgBeOlCOSnDU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12p29khUhNfVMb4UNGqK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0kFmAdUYYwjT3HKKtQIaZ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NYSzrKYAWuU11IJGz6nVj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W1Itk9kPIAD1wHt0M90nz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Z2G11NhBM4Fw2QRXqOg6M"/>
</p:tagLst>
</file>

<file path=ppt/theme/theme1.xml><?xml version="1.0" encoding="utf-8"?>
<a:theme xmlns:a="http://schemas.openxmlformats.org/drawingml/2006/main" name="Tema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1003</Words>
  <Application>Microsoft Office PowerPoint</Application>
  <PresentationFormat>Presentazione su schermo (4:3)</PresentationFormat>
  <Paragraphs>68</Paragraphs>
  <Slides>18</Slides>
  <Notes>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0" baseType="lpstr">
      <vt:lpstr>Tema1</vt:lpstr>
      <vt:lpstr>Foglio di lavoro</vt:lpstr>
      <vt:lpstr>ADHD</vt:lpstr>
      <vt:lpstr>Alterazioni Neuroanatomiche e nella trasmissione Neuronale</vt:lpstr>
      <vt:lpstr>Alterazioni Neuroanatomiche e nella trasmissione Neuronale</vt:lpstr>
      <vt:lpstr>Presentazione standard di PowerPoint</vt:lpstr>
      <vt:lpstr>Interventi psicologici</vt:lpstr>
      <vt:lpstr>Interventi psicologici</vt:lpstr>
      <vt:lpstr>Presentazione standard di PowerPoint</vt:lpstr>
      <vt:lpstr>Continuous Performance Test</vt:lpstr>
      <vt:lpstr>Le prime sperimentazioni</vt:lpstr>
      <vt:lpstr>Continuous Performance Test</vt:lpstr>
      <vt:lpstr>Continuous Performance Test</vt:lpstr>
      <vt:lpstr>Continuous Performance Test</vt:lpstr>
      <vt:lpstr>Continuous Performance Test</vt:lpstr>
      <vt:lpstr>Il software CPT*</vt:lpstr>
      <vt:lpstr>Il software CPT*</vt:lpstr>
      <vt:lpstr>Omissioni</vt:lpstr>
      <vt:lpstr>Falsi positivi</vt:lpstr>
      <vt:lpstr>I risultati del software CPT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ADHD</dc:title>
  <dc:creator>Sara</dc:creator>
  <cp:lastModifiedBy>Sara</cp:lastModifiedBy>
  <cp:revision>18</cp:revision>
  <dcterms:created xsi:type="dcterms:W3CDTF">2015-05-12T10:48:11Z</dcterms:created>
  <dcterms:modified xsi:type="dcterms:W3CDTF">2015-05-13T09:19:12Z</dcterms:modified>
</cp:coreProperties>
</file>